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56" r:id="rId15"/>
    <p:sldId id="260" r:id="rId16"/>
    <p:sldId id="261" r:id="rId17"/>
    <p:sldId id="262" r:id="rId18"/>
    <p:sldId id="276" r:id="rId1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13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F46897-D101-4FA7-8388-77987A6B02A1}" type="datetimeFigureOut">
              <a:rPr lang="zh-CN" altLang="en-US" smtClean="0"/>
              <a:t>2013/12/10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430C42-DEB9-480B-AC57-CC31D5F35B1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0098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节点，可以大到一个数据中心，也可以小到一部手机、一个传感器、一个电子标签。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63F-AFFD-4F9F-AD14-87E57B6BB913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6949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 smtClean="0"/>
              <a:t>节点，可以大到一个数据中心，也可以小到一部手机、一个传感器、一个电子标签。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FE163F-AFFD-4F9F-AD14-87E57B6BB913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5586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30C42-DEB9-480B-AC57-CC31D5F35B1F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3657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30C42-DEB9-480B-AC57-CC31D5F35B1F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3787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430C42-DEB9-480B-AC57-CC31D5F35B1F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6160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B3F5C-66E3-4D25-A2D7-528308D84BB4}" type="datetimeFigureOut">
              <a:rPr lang="zh-CN" altLang="en-US" smtClean="0"/>
              <a:t>2013/12/10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8E13F-0382-492C-AF3E-73FFCBEBDA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2060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B3F5C-66E3-4D25-A2D7-528308D84BB4}" type="datetimeFigureOut">
              <a:rPr lang="zh-CN" altLang="en-US" smtClean="0"/>
              <a:t>2013/12/10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8E13F-0382-492C-AF3E-73FFCBEBDA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998802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B3F5C-66E3-4D25-A2D7-528308D84BB4}" type="datetimeFigureOut">
              <a:rPr lang="zh-CN" altLang="en-US" smtClean="0"/>
              <a:t>2013/12/10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8E13F-0382-492C-AF3E-73FFCBEBDA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1489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B3F5C-66E3-4D25-A2D7-528308D84BB4}" type="datetimeFigureOut">
              <a:rPr lang="zh-CN" altLang="en-US" smtClean="0"/>
              <a:t>2013/12/10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8E13F-0382-492C-AF3E-73FFCBEBDA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218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B3F5C-66E3-4D25-A2D7-528308D84BB4}" type="datetimeFigureOut">
              <a:rPr lang="zh-CN" altLang="en-US" smtClean="0"/>
              <a:t>2013/12/10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8E13F-0382-492C-AF3E-73FFCBEBDA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5320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B3F5C-66E3-4D25-A2D7-528308D84BB4}" type="datetimeFigureOut">
              <a:rPr lang="zh-CN" altLang="en-US" smtClean="0"/>
              <a:t>2013/12/10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8E13F-0382-492C-AF3E-73FFCBEBDA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1935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B3F5C-66E3-4D25-A2D7-528308D84BB4}" type="datetimeFigureOut">
              <a:rPr lang="zh-CN" altLang="en-US" smtClean="0"/>
              <a:t>2013/12/10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8E13F-0382-492C-AF3E-73FFCBEBDA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7644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B3F5C-66E3-4D25-A2D7-528308D84BB4}" type="datetimeFigureOut">
              <a:rPr lang="zh-CN" altLang="en-US" smtClean="0"/>
              <a:t>2013/12/10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8E13F-0382-492C-AF3E-73FFCBEBDA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476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B3F5C-66E3-4D25-A2D7-528308D84BB4}" type="datetimeFigureOut">
              <a:rPr lang="zh-CN" altLang="en-US" smtClean="0"/>
              <a:t>2013/12/10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8E13F-0382-492C-AF3E-73FFCBEBDA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5975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B3F5C-66E3-4D25-A2D7-528308D84BB4}" type="datetimeFigureOut">
              <a:rPr lang="zh-CN" altLang="en-US" smtClean="0"/>
              <a:t>2013/12/10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8E13F-0382-492C-AF3E-73FFCBEBDA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2634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B3F5C-66E3-4D25-A2D7-528308D84BB4}" type="datetimeFigureOut">
              <a:rPr lang="zh-CN" altLang="en-US" smtClean="0"/>
              <a:t>2013/12/10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38E13F-0382-492C-AF3E-73FFCBEBDA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6283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8B3F5C-66E3-4D25-A2D7-528308D84BB4}" type="datetimeFigureOut">
              <a:rPr lang="zh-CN" altLang="en-US" smtClean="0"/>
              <a:t>2013/12/10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8E13F-0382-492C-AF3E-73FFCBEBDA9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4497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hyperlink" Target="http://www.thucloud.com/" TargetMode="External"/><Relationship Id="rId7" Type="http://schemas.openxmlformats.org/officeDocument/2006/relationships/image" Target="../media/image39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9.jpeg"/><Relationship Id="rId11" Type="http://schemas.openxmlformats.org/officeDocument/2006/relationships/image" Target="../media/image20.png"/><Relationship Id="rId5" Type="http://schemas.openxmlformats.org/officeDocument/2006/relationships/image" Target="../media/image8.png"/><Relationship Id="rId10" Type="http://schemas.openxmlformats.org/officeDocument/2006/relationships/image" Target="../media/image19.gif"/><Relationship Id="rId4" Type="http://schemas.openxmlformats.org/officeDocument/2006/relationships/image" Target="../media/image7.jpeg"/><Relationship Id="rId9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30.jpeg"/><Relationship Id="rId5" Type="http://schemas.openxmlformats.org/officeDocument/2006/relationships/image" Target="../media/image29.emf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32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79649" y="1858576"/>
            <a:ext cx="8509247" cy="832489"/>
          </a:xfrm>
        </p:spPr>
        <p:txBody>
          <a:bodyPr>
            <a:noAutofit/>
          </a:bodyPr>
          <a:lstStyle/>
          <a:p>
            <a:r>
              <a:rPr lang="en-US" altLang="zh-CN" sz="2700" b="1" dirty="0">
                <a:latin typeface="微软雅黑" pitchFamily="34" charset="-122"/>
                <a:ea typeface="微软雅黑" pitchFamily="34" charset="-122"/>
              </a:rPr>
              <a:t>T-CloudDisk: A Tunable Cloud Storage Service for Flexible Batched Synchronization</a:t>
            </a:r>
            <a:endParaRPr lang="zh-CN" altLang="en-US" sz="27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952110" y="2954599"/>
            <a:ext cx="4563240" cy="3401752"/>
          </a:xfrm>
        </p:spPr>
        <p:txBody>
          <a:bodyPr>
            <a:noAutofit/>
          </a:bodyPr>
          <a:lstStyle/>
          <a:p>
            <a:pPr algn="l"/>
            <a:r>
              <a:rPr lang="en-US" altLang="zh-CN" sz="1400" b="1" u="sng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Zhenhua Li</a:t>
            </a:r>
            <a:r>
              <a:rPr lang="en-US" altLang="zh-CN" sz="14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400" b="1" baseline="300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*</a:t>
            </a:r>
            <a:r>
              <a:rPr lang="en-US" altLang="zh-CN" sz="14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, </a:t>
            </a:r>
            <a:r>
              <a:rPr lang="en-US" altLang="zh-CN" sz="14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	</a:t>
            </a:r>
            <a:r>
              <a:rPr lang="en-US" altLang="zh-CN" sz="1400" i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Tsinghua </a:t>
            </a:r>
            <a:r>
              <a:rPr lang="en-US" altLang="zh-CN" sz="1400" i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University</a:t>
            </a:r>
          </a:p>
          <a:p>
            <a:pPr algn="l"/>
            <a:r>
              <a:rPr lang="en-US" altLang="zh-CN" sz="14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He Xiao</a:t>
            </a:r>
            <a:r>
              <a:rPr lang="en-US" altLang="zh-CN" sz="14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, </a:t>
            </a:r>
            <a:r>
              <a:rPr lang="en-US" altLang="zh-CN" sz="14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		</a:t>
            </a:r>
            <a:r>
              <a:rPr lang="en-US" altLang="zh-CN" sz="1400" i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Tsinghua </a:t>
            </a:r>
            <a:r>
              <a:rPr lang="en-US" altLang="zh-CN" sz="1400" i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University</a:t>
            </a:r>
            <a:r>
              <a:rPr lang="en-US" altLang="zh-CN" sz="14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</a:p>
          <a:p>
            <a:pPr algn="l"/>
            <a:r>
              <a:rPr lang="en-US" altLang="zh-CN" sz="1400" b="1" u="sng" dirty="0" err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Linsong</a:t>
            </a:r>
            <a:r>
              <a:rPr lang="en-US" altLang="zh-CN" sz="1400" b="1" u="sng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 Cheng</a:t>
            </a:r>
            <a:r>
              <a:rPr lang="en-US" altLang="zh-CN" sz="14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400" b="1" baseline="300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*</a:t>
            </a:r>
            <a:r>
              <a:rPr lang="en-US" altLang="zh-CN" sz="14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, </a:t>
            </a:r>
            <a:r>
              <a:rPr lang="en-US" altLang="zh-CN" sz="14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	</a:t>
            </a:r>
            <a:r>
              <a:rPr lang="en-US" altLang="zh-CN" sz="1400" i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Tsinghua </a:t>
            </a:r>
            <a:r>
              <a:rPr lang="en-US" altLang="zh-CN" sz="1400" i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University</a:t>
            </a:r>
          </a:p>
          <a:p>
            <a:pPr algn="l"/>
            <a:r>
              <a:rPr lang="en-US" altLang="zh-CN" sz="14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Zhen Lu</a:t>
            </a:r>
            <a:r>
              <a:rPr lang="en-US" altLang="zh-CN" sz="14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,   </a:t>
            </a:r>
            <a:r>
              <a:rPr lang="en-US" altLang="zh-CN" sz="14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	</a:t>
            </a:r>
            <a:r>
              <a:rPr lang="en-US" altLang="zh-CN" sz="1400" i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Tsinghua </a:t>
            </a:r>
            <a:r>
              <a:rPr lang="en-US" altLang="zh-CN" sz="1400" i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University</a:t>
            </a:r>
          </a:p>
          <a:p>
            <a:pPr algn="l"/>
            <a:r>
              <a:rPr lang="en-US" altLang="zh-CN" sz="1400" b="1" dirty="0" err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Jian</a:t>
            </a:r>
            <a:r>
              <a:rPr lang="en-US" altLang="zh-CN" sz="14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 Li</a:t>
            </a:r>
            <a:r>
              <a:rPr lang="en-US" altLang="zh-CN" sz="14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,   </a:t>
            </a:r>
            <a:r>
              <a:rPr lang="en-US" altLang="zh-CN" sz="14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		</a:t>
            </a:r>
            <a:r>
              <a:rPr lang="en-US" altLang="zh-CN" sz="1400" i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Tsinghua </a:t>
            </a:r>
            <a:r>
              <a:rPr lang="en-US" altLang="zh-CN" sz="1400" i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University</a:t>
            </a:r>
          </a:p>
          <a:p>
            <a:pPr algn="l"/>
            <a:r>
              <a:rPr lang="en-US" altLang="zh-CN" sz="14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Christo Wilson</a:t>
            </a:r>
            <a:r>
              <a:rPr lang="en-US" altLang="zh-CN" sz="14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, </a:t>
            </a:r>
            <a:r>
              <a:rPr lang="en-US" altLang="zh-CN" sz="14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	</a:t>
            </a:r>
            <a:r>
              <a:rPr lang="en-US" altLang="zh-CN" sz="1400" i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Northeastern </a:t>
            </a:r>
            <a:r>
              <a:rPr lang="en-US" altLang="zh-CN" sz="1400" i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University</a:t>
            </a:r>
            <a:endParaRPr lang="en-US" altLang="zh-CN" sz="1400" i="1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/>
            <a:r>
              <a:rPr lang="en-US" altLang="zh-CN" sz="14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Yao Liu</a:t>
            </a:r>
            <a:r>
              <a:rPr lang="en-US" altLang="zh-CN" sz="14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,              </a:t>
            </a:r>
            <a:r>
              <a:rPr lang="en-US" altLang="zh-CN" sz="14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	</a:t>
            </a:r>
            <a:r>
              <a:rPr lang="en-US" altLang="zh-CN" sz="1400" i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Binghamton </a:t>
            </a:r>
            <a:r>
              <a:rPr lang="en-US" altLang="zh-CN" sz="1400" i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University</a:t>
            </a:r>
          </a:p>
          <a:p>
            <a:pPr algn="l"/>
            <a:r>
              <a:rPr lang="en-US" altLang="zh-CN" sz="1400" b="1" dirty="0" err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Yunhao</a:t>
            </a:r>
            <a:r>
              <a:rPr lang="en-US" altLang="zh-CN" sz="14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 Liu</a:t>
            </a:r>
            <a:r>
              <a:rPr lang="en-US" altLang="zh-CN" sz="14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, </a:t>
            </a:r>
            <a:r>
              <a:rPr lang="en-US" altLang="zh-CN" sz="14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	</a:t>
            </a:r>
            <a:r>
              <a:rPr lang="en-US" altLang="zh-CN" sz="1400" i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Tsinghua </a:t>
            </a:r>
            <a:r>
              <a:rPr lang="en-US" altLang="zh-CN" sz="1400" i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University</a:t>
            </a:r>
            <a:r>
              <a:rPr lang="en-US" altLang="zh-CN" sz="14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en-US" altLang="zh-CN" sz="1400" i="1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 algn="l"/>
            <a:r>
              <a:rPr lang="en-US" altLang="zh-CN" sz="1400" b="1" dirty="0" err="1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Yafei</a:t>
            </a:r>
            <a:r>
              <a:rPr lang="en-US" altLang="zh-CN" sz="14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 Dai</a:t>
            </a:r>
            <a:r>
              <a:rPr lang="en-US" altLang="zh-CN" sz="1400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,           </a:t>
            </a:r>
            <a:r>
              <a:rPr lang="en-US" altLang="zh-CN" sz="14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	</a:t>
            </a:r>
            <a:r>
              <a:rPr lang="en-US" altLang="zh-CN" sz="1400" i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Peking </a:t>
            </a:r>
            <a:r>
              <a:rPr lang="en-US" altLang="zh-CN" sz="1400" i="1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University</a:t>
            </a:r>
          </a:p>
          <a:p>
            <a:pPr algn="l"/>
            <a:endParaRPr lang="en-US" altLang="zh-CN" sz="1400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100" dirty="0">
                <a:solidFill>
                  <a:schemeClr val="accent3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{lizhenhua1983, chengls48}@gmail.com</a:t>
            </a:r>
          </a:p>
          <a:p>
            <a:r>
              <a:rPr lang="en-US" altLang="zh-CN" sz="1100" dirty="0">
                <a:solidFill>
                  <a:schemeClr val="accent3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http://www.greenorbs.org/people/lzh</a:t>
            </a:r>
            <a:r>
              <a:rPr lang="en-US" altLang="zh-CN" sz="1100" dirty="0" smtClean="0">
                <a:solidFill>
                  <a:schemeClr val="accent3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endParaRPr lang="en-US" altLang="zh-CN" sz="1100" dirty="0">
              <a:solidFill>
                <a:schemeClr val="accent3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latin typeface="微软雅黑" pitchFamily="34" charset="-122"/>
                <a:ea typeface="微软雅黑" pitchFamily="34" charset="-122"/>
              </a:rPr>
              <a:t>1</a:t>
            </a:fld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5" name="AutoShape 2" descr="data:image/png;base64,iVBORw0KGgoAAAANSUhEUgAAAP0AAABOCAYAAADraxAnAAAgAElEQVR4Xux9BUCV5/v2fTiUgoCJ3d3d3c6eOtfd3Z2uXHd3Ohc63dTZ3d2tGAgIAiINB77rup/3ORwZCptz3///fXv38weceN8n7r6v+35cBw8ezJd/6crPzxeXy+V9Wp6c/rcrP8/7Xr7LT1z5budvj/7kd3mPgvuY9/NdHnz2X5rEf4/5bwX+l6+A699kejItGZ1MC5b2Lp2+npd3mkA4+7oa4UDBoFee4XhfgfK/fF/+G/5/K3DeVsAVFRX1f01HFtb8ysj5fuKG2jbCwaOMTQvA5XJ7BYUn3wgMl6vAMjhvK/Tfjf9bgf/HVuBfYXpqdTLxny4o6nwPTfcAZWBrvtvPFSUU7HvWOhBxn/bds33n/7G9+286/63A31qBf4XpfUdmBYD65unpkn4wSk5u3CTJe3ZLGn5Pj4uTnJOnxJOdIfl5LnG5rV8P9i4VLEHhYRJcqZKE1a0jYS1bSliDBhKEfwFBgX9rAf770n8r8P/bCrgOHTpUIvM+Hya3C2a1r9Zm8Iwa1wPzW1/3g69OZsZfov+g353v8W+a67kxsRK/eIlEz50nJzZvluxTpySwTBkJq19PQqpXl5BataRU9Wpg7nDxCwqSvKws755kH4+X9Ph4Sd67R7KiY+TUoUOSnZoqweXKSbn2baVKnz5SuUcPCahUHm4+LADJlTyMz4zJX++Tl5ctbj+MxfmbYzzfF9eAY9CYA9wXrpe1aui2mDGY9fFzIpJmDfnqGayk8z3ov3h/Dlv3H4JaYLVx3RmI5R5wLlwDN+auwVt8lh7av2WVcU1pT3Js6i7qmPzVbXQ8xb8423/341wnkoNZP/KgYVlVnBrX+ms0XCKm1w3Df548J4ruxoMQPLMR84KFxKBUOzuDwA8ueF5WjpxYtlwOfjdJ4tasEbd/gFRo20aq9O4l5Tt3lOBGDcTjKQjkKaEnnJDcsDLiHxhgVjgtXTyBgeIOMMyrBJWTKZlg/PilyyVmwQKJ37IRDO0vFXv2lLrjx0u5nt3F5TELw41Wl4DfI9OBQHUxuXgOg52vrSTburB+uVwPP7Np3mc78UwKggCMnWtsApJOkPIvbuj5msPZ7msEu5NJycqQYzNmyuZHHpV80Ek+5lS2YUNpcu/dEtG1i87Njf3gfElGuR4/rEmJ9M7fnpqvwLHKiD91HyAOzvf+/+2Be79oxso1k+xsWX//AxLRoKHUvPEGcQcF6HoWvs7qGh8+fJhrUuxFCe3Hm4NR9Hcn+p6Hl/woMSlF3WB4MJkLmjSPr0FLx0z5VXZ/9pkkHzksVTt1lloXj5fIfn3FFVSKXxRPyimJnTNXSsFkL9+tmxJFdl6uRL37gez9/Etp88KzYOIesum+B6TayBFS9YILaF5IDj6TFxMn7tLB4ioboUTniT8ucfPmy8Gffpbj27dKhYaNpPF110r5EcPF389tNhg/oYYwFxWVei/9eT4vaj6qFDK8k5bMw1r6ObKRgUsbnPTgs24XXBVofSYlrFQ/n8M713vr+DFSHS+mmXbggKy78y64bHvVehFXgPgFuKVyn17S6MYbJaxFU6UgpSfqYGiw83qpEPWotqfyss9Uran0kHteH3+uN+c4A0AXOaT7o8dk7T33SgJc4o5vvi6RQwZ7md6XL41mBE8WEUtzlYjpVUMaE957+bymjE8CdhaXBB49ZarsfvtdSQUj1h09SupdeYWENG4mubm5kgaGPDb9Nwlv01oqduggGydMkAZXXy1h7duoCcP7ZEVHy6qbbpYkENCA33+TxI0bpVLnzhJUtSrMSPJpnqRu2S4rb7xZag0bKg3vv1dc8Pl5+cF0O7l5o+z/9DOJmjVbysOSaHL3XVKpX7/Txu8lhPNIdHasJLY8MAfHbeeYjzQlBaW9vAKBbpQfLBwSIzMU53F850qQ9vsFNADiPJUmOye+JFGTf8bbJEWSLcxpzD+gfAVpesvNUvXyizHHwPMu1DgupQmsO608ZfL8bPOiI1zPu9A/10VWd4nuX55kHjikAjVl916pCb5qPuEpKNCgAt4spMSKcl9cR44cKUoY/GmYqsVpn5LZ1UfFNkKj54JwzQJyMT2StnuXbHnmWYlfs05qXThaGt91hwRUr2q0Kxbcz88jJ1avkwWXXiodX3xRqo29UE5t3ippR45I5WEXGOEBkzBt/17VGNEzZ0kifP96l1wi1caPEzdMfjI1LzL2otFjpffUn6VMqxY6pnxYDymbtkrpOrUlIKyspO3aLtvfeVeOzZ4r1fr0lpZPPanjcdGM9gsyY6c2+jcu9c3M2M0zje7h2uVj4hQCAfgMDU6vJaBpyYJg5r8xzL/6DK65m3SRayynXE+2HP9jrqx78GFxZefo7TgnN4UcZVxQsDSGadrgzlvNHpzn9VdlrlkirDPomOtsBKyj9f+Hry+Fkp8/Y2f5Ej9nvmx4+DFJS0mSZtdzDW8XdzCs5jNdPnrafqTETF/kPWnqO+Y9pWbUJx/LhpdekUptWkmLxx+T8BYtnPcNM7oY5NEJBMriESMkFIzZ6o1XJS8xUY7+8qvUvv46MRsEht6yRbKOH5eKvXrI/P6D1efvNfcPCS4ViHvB5sC9Dr73vuyZNFn6Lpmv/rC9js+bJxsef1JaPvGYChK1ClaulQ1PPy2njkZLmwlPS40xY6h7HYI8z+ZlocWzQlNfdoSl/WnecwgS7+UhFkFh9r/hsnvMPcxKTpEdz74gB6dO1aEzpEdTn8KMVziyL21feVnCWzb7F4SaYXiOywNL0ytoKGxd+Jt0+T/48nMHgCcydYR73npP9n72KRY4Q7oiRkbr2M/hB98pcC+UvIqgHdfRo0fzaXaV7ILfBuajhs+DBqLkoYTPRtBt/b0PytHlS6Xdgw9JrRuv9brL+mDH31evWv1oP9n7+luy76uvZci6NZKXnSX7P/pEGtxzBwbpj2BgjuyDa5ARfUyavThBsvYdkC3PvSCdP/8EUg0RfexhTm6OrBp3sQqOdm+9rYg+XlyA44sWyKpbbpcBs2fqa/Tza1w6XrLgdEa99Y7s+fhTtUJoGgWEhOETRhudr8uuE+9vf8/LA0NjnnnJSeKOCAdNMsAIE9gNQcp1xVrlYrz+MIHP9/j+iXlzPrxosZjoiUtOLFoiy6+7gaEbEy6jiQ23xY2fpWtWl7YvTZSIju2Uhs735QcXKQeMkgyr0g8BYf/QUFiDNUUQVOZ4/ydfpBlayal79skGxLYS4dZW7tlNWr3/ripBP9AO50eePP2iS/Dnubmio6OLnTGDay4QIAKtGrHnJuZoRD9fTu3YJcuuuwk06ycd3nlLyrZph/cp0Q0R2N+Jj+fFwD5dghxo8WVXXCkRzZppmq7a4IES2qypRtY1fAU6IPH7OQShz2WwSDWfH9yHNbLr9TekbOvW0uieOx0Tx0z60I+/yI433pZBy5fJsd+nS9z8BdLwphskvGlzYaAsfuFiWXfP/VKqciXp/NGHUqpmjX9hz62JnqPuCb3cU3t3y55339PAZtWhg7F5CHjhvxywSAAW4H+4AvJZMxKdR8etZj4EAN24jMPRMnvgYDXxNUKeDyGn8cx8Kde6nXR443UpXatmkYT5z2+IG27lStnw0MN666Dy5aXm0KGqDM5qHv/zAynmjn9Ov3kysyQ36aTsfOstOTL1V9Cwn3T98H2J7NEN7gotXAhTuFaeLGMNuOE+0c3yx3t450/PKxHTW2Yz32YKjZrRT5KWrZBlN98q5Vo2ly4fvCdSJkJNfF51br7BSeOQ2elDUWIgVUPkneZH8Tv8LE9cPPLqldTUTjkQpX58ehTy72lp4kEOPy8nG5FfpOqQyw+OiJDgalUlpG5d/Uf/LA+pvKDSIY5AMhPc//b7cnjWLKl7zdX6d03EAjSPDIpzk/D8/ZHqO6KBwkyYod0/+0jKNG1qxqkMaXxPzTxinEUt3F+lBZOXR4xbJTK/nYf1WyXzrrpSQiMrSouHH9UsRVAELQ9eBSk7W2PA8VCY2gIjCl/1mJgaV9FNwQIGw5jNZwvm81fH+1c+b55v/WOzt9xjMv28C4ZLbkaqMnZgmXBkW0IkpGplqYt5Vxs53JuzLyiuMlYX8QtGSxklcC6XWac8VQZbnnlG8jIyQYfGHWx11+1SfdxYpUGN8TljNztAWmBk/9yer/di6lpNbbNO5m/Oz+bZzU/SR8bJZAWtla5cWVIPH5bk1WskdtUqOY6fvGoicN36pRdwqwDJTUvVz57atl1ObNosQRXKS0i9ugpaK9umZZFjdx07dqxYTU88PAmN0Xv+7gc/KHYhTLcbrpeaFwyT1q+9JK60DDn41TcS0qihMm0VphKQTgvkYlJ7w6zLQzqP31WwBid3OEoSly+XI0uWCIE3bjBj6eo1pBQYmwzujwnYKxcuBNF6GbGxkgmAjgfpQIJ5KnTrKlX69pbACpUdYsmTLY89LkfnL0JK4zUp36mLuYXNj8FiOYrMATWrJzNb1lx7vSRu3ym9f/xewps1wUbQxAbhwqwhNLiAoc6B7CjvPAhkwnRnrEsBLLjSDh/S9EvS+k0igX5wOS6UGqNHSxlsVjCBSfR/PdD+WDMKS5s98R2TZgJtdSIZD/ukCVVaCsy2YN4l9t7+5hRpBapwZNzGoSY+/+SObbLookvB9OkSUqWKNLz2GglHzt4/spKEN26MuVGcwnLT1BLjNOY+zCHbORpo0rkxHWmNwvD4oqWyFpHvrNRTaq1q8hmBxGq9e0h9BBbLATOimRW6IcyqIGD1T9V3cD1yPZirGnxQnMSL+BkBZ3lKaQ/7HLdwkexC8Jn8QJpPjTpswFzIh1JxdHzzTanUtbPEzpojxyEMTu7eLYkHD8DKwvJBRjHNW3XQQOnw0XsqPAtfJWZ6wwgmEZu0ZLnMv/JqqX/RGGkDv4yD3vX6axIYEiK1b7hRchOPQ4vequZT7euvUSJXicnoPRaUAuPA5MmKqqOVENm/v0Q0byp+EeXFk5oi2fEJko3gXk5ysuSCuf3BAAEQAoFA3gVWrCCu0qUl/0SixK9dC3TfUknZu1d9+9qXXiIRnToA9RcHCyEHbkN1ZWIraLjwGTHHZD60T7nOHaQLxpxfKlRWI5d/fPVaw/hwAbjphiqoVYuVicWyiuaqnfoCZVKH6cnIiavWyHr4aanRsdisXHV1mKmoPmaUBGOuHIMSRqFxnMb4DlFzfdWiYaScfqoKWgNKOp8Xd1cFFGMQMCkJMMqC/3zg3Q9l70cfSVDFStL4phulJtw5CiFqcJO2NALKEr3O0/nbCqt/ArXH8THGkJ2ULPMHDJbsE8lOAM/sLZm/Updu0nXStwb0ZX1jA0s5Z6FJusvJTNN4QmAZxBKaNFIsBumS+6s06gfkKfkEnEutzQh98q4diHcxy+SPcWRhzMY6iezQHmjVYIlZvhJ/MaVbYBEpjyNYyfl0++5Hr2Dx3f8SMT0XTe1IbCyl98Ix46Vq397S/oN3HYZ2ycb77pPkHdul56zfJX3vfvVVmWrrN3+2muckxpg/Zsv+z7/QAde5DAzaq6f4QeoeX7FKmTdx8yZJjz0uObAa/CAFTdoK0g8BL48TrAgML6O+eNlWLQH26CNlO3XE/QMUBXZo8o8wjyO8UpsTtUEazXOmpMgiBP8oEDq+/aZE/zFHao1FFL9ypKy94ipJOXxU+k75SYKrV8Ezmdc1kvdcL2UK516qgRWubF4DMFmOfP4Vsh4viV82BSNBOW6pCUupEbAF4Q3rKcESycdt4PetANDILO/jHSMdMQfyCoLNARPa753rHM72fWtVWMuIc8tKTZfoyT/JqQP7VahXBDCHwsfO2081KfZYCZaxDPikTtGVgcs6wtZav+c4Abtua2+9XaJnz8OyFQhz0lfp2rWk37Sp4hdeTi29POd9CqdzFfzc/0wosi1PTcB6HJBmDz0olWBd+LkRpNU1MIpJ95nWNJYmFviS+KVLJQbB0PRjccr0FOKkZxeC2bkIfuc7KFa1kPhNFe5GAFcF2rXTZ58XSb8lYnqVttikzBNJsmDIcAmrU8srFTlYDjpp2VL1T+sOGy4tnnhUGdmTmSl1xo2Tk/v2yQ6ANXKBk28AYAYnTFPr0KQfJGbJMmjzTDXtaL7YoGEeiRwakqke9VsZHFIdBveAfpfj8xG3Tzhv3auvUqshZt4C2f3eB6r5OQ5qGWpaYgN2IcqfErVfGl58mQRhk1P3gSA7dpRyCIh4YFXMHzlaAsPCpcvPk9S8FimFjcj0mtXnQnfUZiQmmvnW7LYaPzMhTtbedqccX7feG9TivCt17yatn5tgoswq0A1+3xKw/Ttl+3bJgHtUvnsXCfAP9mLgrXA5V/O42HlTaTvZExKuEbSlJCcnRRGQ/jBTvYyMrEtWUpJ40jPViiNNMH3nQgaDWhZeDsxgoviMu3CaACh2IEV/ID8vAOMwgBwGcVfffpd40hAv0tgHrAD4xmUhXHv98D0yKUB3OoxD6FCOdZ3+5rPVksDeZyWfkK2PPSEH/5gl5erUlWYP3K8KKwjWLQWeHwLhFuausR8IhGMzZ2rqOR1WLWUkX6/Qpq3UGn8RcCwHJH7lKsmCRZyVfFLyULxmahzgBsKaanE/smg3XS/+RUB0XTExMfklkWQk1uVXXoVil33Sd9Zvql050ICQMiqtmDuPmvSj7HkfDFezlmrySETkj3z9ncJwG113ndS+4gqJXbRQtr/0siQBokmmVl8FAROmcbIJQbWErZaFAfzwVzIBLxvRVhMRjODBajD4wXxrpfYdpPG990jZDp3k4LvvyIEpU6TFIw/Dvxksh6dPk42PPiH9Z/6GgMcmFUjVLxwpQUGlNQ1JwZVxZL/MHjRAaoP527wyUckXW6EQmn/swpjdYAQ+Mx8+vr0S122UVbfeIRlxsepa+GG9Of96l46TVs8+C2wDg0o0RZ0sCGshqBtAtNteeFkOTf9d2jz9hFQe1B8mdiBiB1zbf2zUJbqRxkGcugvftaPWzAdhZp1M0bU/8vMUaK9oyU5HsVXpMsoAVQcPUE2mTMJ5UTg6FhFp61wv4yS5UcGZJEuvulYSAOyyBEXaanDDddIc2BK737bWxOXAt8/1+TRo6BYTK5K676D4hYZIjWFDwMDjFavg7waqDvyUCxfaHzSdjSrTLY89KSegCNLhkuaCXoPKVZD2r7wklfr2Bn3ka3yLgb6o7yfJ4Zm/O8yRhyrUKtJ78veqLIrM08fGxsKaKJ46yMybwKwDfp+GSHdjzYMTOhvZtatZO/zTcAmgozRRuFjr775X/e3OH32gJvUmSK2YZUvwPurnNSrKOKYxSZSpsekMUGQCunty1x4F9JDG1fTDxlcAbNcNDaxRTAga+rBW22mkFxhv+pW1RlygAJw0aL81t9wqVQC/bfb4w5KwYjWYKk5jBOFNmkiZOnWUcRQii1GwCCf691my8vbbpMNrryOoNsJh/HPdcvN9VtrlqpAzzzz98kjU1OlIKaFQBf6wrikYt1yL1tLjmy/FXS4C34CPrhkGc3HsnuMJsubxJ+A6zZKIxk2l5dNPSUXUODBo+O8i+SCcnQx9AISwzhOuWwrAUCd37tTyaQadUmHe5uRi/hDy9OirdO8pzQGiCmvcwLsmlpbs3vwTq2/uaUA6+z75VLa88prkZaZDsGBV/d0Q8i9L7dFjSME6D90vH7o+1zGogMZ9DwOsROWTA4FHZRVSq4a0wp5VVYh4QX0Ax3ty6xZUoabKlqefAR8dkNYvTJA6iPcUCCbQQ16W0swhKDiiDnnP5nffKfWBhGVBU1FWnqskTJ+0a5f8MXiwAm8a3noLgm2nJA6Ml7p7j4QiWm8GbMhQNx7vLwMoI7hiRQBn3tBo+aYnnsIETqpZTinFgAXNFUP8Jrrf7nWz8J7sdERZ75GjMG9ogtEaaAjsfqsJSLfg0wewaZuem2jCM0SwsZIO36e256RJTMHIw1IqVujeXVYjQh+AAErnD9+VeGjUqG+/l2aPPCClI6t4mScPWih+3QapMqCvbHn8aYn65RcZsnA+sg+R57rf3rUpYEIHfusQlSWw7MQTWksQt3ad5llpZpZr1kKZPqACfE2fxL0lYs5nwwMPyqn9B9W3p/nXZuKLUpbR8X/p0qgHLBdqKl6cRxpqJ1j9uH/SJEk/GoO3GVDEPsFN8w8OlPAG9aVil85SAzEVM1azJt4ICoQ66w/OPWFXsAj2XnErVsiK625Uk5hs5g9rry1SYLUh5O0Yzt22+PNz+QohyjtefEX2fPEJ8AvGfy/XtrV3z3T+CMTR/UBkS2IQA9v+wUfqErd5EqY+tHu5xggEhoarAjixbp2svPYGyTyZiC/6SVnwY++ffhB3eFkVDkUyfVxcXBHYexNttvp7waiRwFXkSr8ZM5BCiJbkbYgqwh/LBGJu//ffS/n27aTV4/CfwyIQhEuVxZdfKRXat5eW0ECbn3xC9n75tZNuMFFGE9AxaKE8aCRahKVr1pQhS5d4N5k19wthhrkhveCSwSyf5SWOjJRUmd21h+SiQk/LZdXnZxDERKpzkWpxuxkZDZSWD90nDW6/WdbceickeyZQfR87zFMQIaLJtxmIPwIfBi1fIkFly8rM7n2kUsf20gFugtEQZj0M1JRbY/PSdp3OjcPUqkEAc/u778sOBEFd+YhdgOjLA7xUwPRGQGo0FxLeD5bN4Rm/a6Q3O9lsOu2AxkBENnvwPnFrWTL9Wackmth39hLQtTJprIJ9Lsn4nVyyRohZH0AmNZYHx5+DIGwa4iSHEbA99Ot0EGKyBu4o6CmQ4EdKEMzamqh6bHbP3eIPgfpPMldJZsBxpgPRxuxT5okTSi8UQm1QB1J31Ci4iwZBaq7C+376675WV0merXYtUoQpqCvZ8PAjsFhX6ZpwjWg1N3/wfmXmtKOH5SDiXUnIu7MUPS8rVwbMmIrY2H7Z8fKr0uW1VyQcFnbawYOy5vY7JQkWAeNhwcB7dH8DALmunVT50p8vEpzjy/QsdWQ1nbnMdkRN/QVm+j3SF8i2YKSTlo29SJJ27ZPwerX0fWpUQkhbgumZ5156yRVSFph7MvxqmMkHUCEXQGgtCEzRdiBkZv4Q2lF/nX4r3wuvW08GADNvtIVH4mCKL770cmV6CfSXgXivDANauMj0c3v3w6bFm9p4jVySsBj8ptZnqo05dkwdj6x/1VWwEp7V8fDq8t57Os9TWDSanluefV6x/S0eeVCIB6h303USM3eBrLz6euk59SepCAFm1+Z0pjfE/k9ht/Mg4aO+/U7Ww5wjIdAgpORu/zY20kdz+46BpioFlq8pHFq3tmYnIlCE5HLgsRbKS1hvHlJlagpCaBTsd3FkaxiezzZCw7grZHyrCCg0j86aCXw7o47sdYhR0VLjZ/G8YDB5g+uukbpYX8YdjOb9h8LzxQ3fEUz8GFNnRJFmHmdUHD40sknU9LWQJlXIuLOn2Xg/Yes2BEmPS7nmzTSda+nTPM7p9VBgn5xhFIb5rHDUMSxbKWuAJ2EwmUjX0KrVpR2YORIMmwbLaPXtd0jihg26QrSQOn3wvkbz90LJ2jw9rWG6rFouHggXBS5tg0svMxWxlpeL8Nxdlum9AH1GyfFBD2Gz0Dy/9+onldH8oPvbr0siUloMHMQvXyGh6HRjfSDNQUODrLkT2hTR2S7vvC0r4EsfnvUHhky/mzlG/sbgEyPQxiSnT54HhFw+hEZo5WoyeOliaKdgEFUumH6FLL74CkUbEKTQF1ZGWfisvLIT4+X3zt0ln8iqQqrCdqQxGoaVSXgmNF1TBCHpHiwefzEsk/bSHMGj3W+8KZvBHFVgNZQCSowpQEZL+/zyk4TWqy1Lxl2C6HIaApfTlRhM/Td9bSMYrcb9J3xnrr8nxyOHv/lONjz5tDIYx08LqD3gqhQ8vhfHkomsx/annpID30/2FrMwNsI1bv/M01L/mmtwG+wjKrRysFYJcF+IdWAa0A8axxBigatxdr6xlgHpw6wDy6RPoosRMzOxiIqr36qIQdyXgUg+wflsSIWK0vj+exSDYDQohYbFi/8ZQHL2sfy1dwu7CBT2K669TlKAZGPWyC/YML2hZ7O36XExmmKLBrKTjMdagV4/T4ZLWM37GX6uJEK/4DMFLgybvewFBHzr62/Cv0/TLEKjO++Qpvfeq4JlLeJhUb/+6qA4wdNYP16M1rd98XmN3u/94nMoK5OuqzsOwefnn3WsO2OF0qrIh8VY+HLFx8crnMMFsADLTU3NNzYVYf8omOXrnnhGhq9eBtMB/q9lMKzLgSm/aHCGNfF1x46Wvd9OUl+5/+wZsgmBir1ffedE503xBSU/A2VcZKbjFGkF04aaLBKdbiL79pFq3Xs4gT2RRAT85qH8VgN0yPMPmTtHwiFoFJQC5jjKTjlwAY4tXCinDh8xgUDeG+6CFSgkfnvxfbogda+7SmZDkLV/7jkJ79xJDn/9jSL/NsMyCa1dRwKRsun8/tuwYCLRqGCdzB92ofT6+nPU4vc2kFHOw8mL+/7+18iw6E/nIk8f9c03su6ppxUbROFomb4yxqprYSkYP0+hMcmGhx5BcHRZQdkqTXysb4NLxkvLZ1BQhB4D+bC0UoF+XDxuvJQBfJnzK1W2gtlrrmcx+CMDSaYbhRUl3sARehTYGx95XLVPwTobwa6pMNCLxmwgdBrdfIu0QjcdZRTUs5PeSJAlef65rq0dP+9DXMBJYAcIwWaTD66zH4pW1LwHHSs8HEjNrbAMd3/1pTeFXK5tW+n++aeAuUbq/uu4mR7xyfefbZxmnoTZsoyaYCuRE1sBwgEw68S2bcjOoB6hRRsEvd9X93ndAw+pwonUwHYCUKPb8X1aDB4EP7tjPw8h23QEDq1bEYUdXp4owUA9moaxTH1jbc+AM1GmP21RnFr5XPSSm9mlJ3LgPaUdJLkLSCtulrkRA2ZuRPNfkjoAkQgYhQTVf6ah9OoAACAASURBVNoUOQYrYM3dd2skXTHPMN2N9mHskoSDKj2g4Gy6ojJcgfzSlEjmvoQ+MvIcT9Qf8umau0d6cNCcP9AiqL6DCjSUz7QXAyPEsDNgFA3B4KGbqrBVlwQqUs2YyRxMfq6fDJz8LSIn5WQVkIMDZ82QAPTim91vgIJ9Or7+inccVgguvORSjVP0Q9ZCmd6HSf5ppsdktPJw3ZMT6FhqLJxM3+3NNyQcSEMvXoUAH/zBYOo6wHjT0DLMFrJA6unvRG1p6SoFJdYhcfMGWGJ3a/qnGaCoRPyFVoXWKkGkzEsfUAQeLabBWjIYC6bf/cY7su3Nt00WRd03jg3rzsCeogLdUn34UMVM6PNoXRCFRgGieXIzl3/twhBPbNmkaTv69LwC0IKN0fs6Y1CjgXXfCxdr06NPqpWkQeHwCFhbr0r1gf282PwADDnb6etQLICL3o4Ppt9Cwj0AMK264y45ArrVehS4vm0fexSdn35Ck4zd6pa2gcV2MirKsUwO6HgVR8BnY80pAJo//ICUa9VWx84ybK8wp2FRRNDE0fRGgyn00fngUbSwok87cMkChbMykkpz1ko5MqcHxTD+QFPQDK+KuvUa/frKDGhRAi9Mft2k4sh01Fpk9rrjxihiLgzgGCpMD7U/03JOSakB3XgkZukKWQKfntLNBUK6ABZEaaQKDX3QSkBu32R0vZqHDTy2f/KJpi/ywf15jAAqnJawVJMtCKpcVS5YBqzAy69JNgJNHd54Dfj3+9S0rzkcrbioiXSDzHM4jqUQPkOQ3y/TAgUMWCZ1IdgWjI1FMId/jGgdpt/w1LMqqvh8+nodEI33WhqO1uW6HfwJ8Zb779cgK4mAgUyNZ2CeWkEIkFLlzl1VWJ/avE1W3HufEhMnUXVAP9yzL2onBiP/W1DjUBTzkZCM4DQ4ftOshFtstOaBL76UwyhjTkXxlMZqFLeBtUcqrBqIsvVzz0p47RrgIdOYkvuWQx1FiLHpmnJ+eR6P4F6ZRpKwImGhLr3sKo14k978S5VGivZlbbKyH9aqmtyZqaBLRPZRIFTv8is0MEqrSenT2XuFVGObit9/IvJOIGW5WkJqVJdysI7J5IyrbEEWav+XXwLIlCsBeFY4ujxlQRhVGzRIGt96swRVqgjY8AlFkjKNHd64IToTpSI7clhjMtWGDEK9SnUJAgS+KgLuZevVL+CJMyzrn5jeFNV4lJHpn/f8aZIc/BzRd7SYrnfJRVr+aTUcf0bPna3FAf2nTUPg7TKJW7pMGVxZhgsN7UpirIGmGU3vu1e1tZfZHcZiwUVurtO3TpnKX44tWSSL4f9pHAD91WjehzWo5yyWKpACU8nBHltmJQBkx2tvwM9caExNJ5agSDFolloXj8UmvyF/AAbMgFcY8vVZ0OYhVWp4rRgVJhREcCVm9egplYGO6wDADjWdJX7L/OdKs7ZJBq2rA19+KxufegaWCqUPgl/lK2ozEJqeqiE5V/IVhNqe9z+WrS9ONIJKU5YG167xDATKunz6oaYg01Httu9jCENvRN2YmoQ294EJG9m3d7FMxz3JB46fprqt0S5wd3Ll8G8zNdCUuGWb5MJHDUXQt0KrVkqI4fXr6P11/JqAsD494y0FRTrFDuLvfoBBKmQbtEwbQiZm/mKtDrWoPDJbPYDJPKCBAwC6KC4MSiWwfIQ0RmOXBtdcheKxUJ0772MFiEGPloDp8Zm4tWsUfMUKwy4vvyRlGrO4C4L7m69lA1zNnIwsBOEulrJAiBJHUh2FbP60mvCZuEUowMH+MQXuXwo4FQgP4h0IatN4mQDOC+u23cSJXh7VwJxWd/150VwJCQk0CNSsVmsYV8axY/Jbl67S6Z13gAEfIgsvvkTi0HmGEft68LPZwdY/FG2rwYTzh42EFHxA/CCpFl59pWpmRnc1AAfGoXlKVBy1qJrMTsMKdEtTDXRi0xY5DI2VjmeSSBld5jgSliyVudD0GuGHTz985gyAghphggEwy+KwgHeilr6V1EOzzNCmTQzhK8EbLcRrzzffynaAMBjl16aU1DSKYc+RwYgHJCMdchStuLt/CYwyTSa8z88SObb7/felLPy4xoAWb4f5uuvDj2XYhrUSEAwEH/xVt2LkTbCqqEqmv0Kf1mXIRSkxU3a73nlP4caUbEFo+dUcnWQbXn+1zp2mtQcMn4F05danJ6Bc9CeTstTUD5m/oIS3NYRFNQi2zeg7cHgmTEia5RgYgTGaLoXWpZ9aAxVZxV0kboWKUkNp9td2KjLBKcaDqL0T1qxHkUg2UJk1kW2BNaeC3S2nog9pU40MQEqJ5nQhdVcRFXesymQc5XxeHC8bo3Lf+Hs0WqetANO7gF9ndsEN5RSAvHZmQpKuETMNYU0aa1/FWkgv2ko//cnsEvJ6pGOtDeFalkDqJ6DH4zr470nAttS9aKy0Qds2f0CPOZb1iItQGLC/gLqwpHkWp+EHLbeUKLSNA9aFCDwCnJJg0QajRiAnLUUzJRa63glKqQ7cUa1lUgOq6LG5EhMTdVvsxEiAB7/+FsGkp2QsCmZyAuA7H4tFhDFDdn3xBSKKv2EkuTJ0xXL0n9stW4Bn7/vrT9Ca/dV0VN9d8cxuqTqwv3SEaRoKU9NUYbGCyRw2eQCWAVtix8J3J1aYwmE4ymxd/qaNduwqRO8vHKOT9oNJNXzhHCkNAqGwTUtIlOmA3OZlZKsVUKN3b2mMss2KvdBll/enEFNoLlIjBw7KOqQciWvnBrGFBSEfNOd7f/+tzOzdVxtphNeuLUuvuVbqXHE5hNDPkoTACU2sOpddqgdsTEfL7n7f/yAV+vQA0zB+w1N5SgbQ1co3bgR+ZiL6mn0sRjWhCzlZux4qbJMSkT14CqgtNEoge0KTBKMWoBlSiRQ+KtiMskJV3lFZ/+jj6P2H4hEKdXzWQFmM8ON6l2/eHPEQ1EUgj6tpNPWneVvjArCirydSQRGYW3GXKRqiu0TUl1lfpmopQGmVuKk0HJyVHSOduzzASU9s24q6h3fk+MqV6JOQrsFcN9KwoQgqsjajyW23FPd479xViJhQjffS/ea8HebLV7cB4+TLoH6O298NoaSBND85umixLL/6Om3NTk1JM9lg4ejiwk9GNqfxPXdJtS5ddG3P9eKYk5F73wjk3LEF87R3Y2dE2qtddCGqPo/LMSig8mgGU65JQ7AW4mXIhNGipGJJWLlGDi9YiNqR1XJs3VrQnkuLsfi5aHzPBewJ0aq0rrsB7l6L77EBqMsIpaLCJcr0TJGZ8j3z4YWXGgLr+/UXYF504cDDWX7IfHsKBh8F7HTzu+6UBUgJsb98qVKlEGk3/jdNTF4t8X7zhx4w9ySEHpqAC8hyQKZ44oAk0xozEhCIMLxObRmEOuLAQLPKR1CQs/iSy3QyhOAPmrcQRRFNdHwZickyo2cfB1xBjqJkDJDq/ftJa1gdoS2aKBHysoS3ERHxffA9DRKQKtEfgmuxxCCtyKacbV94UTYCDtkOuc7ZMK2qoPNuzcsvk1iYrE0wzxk9e0mFdm2lPVCDJBwupoetoUjsJSAMovjzc7Pk0NRpsgPjCINErzVwoATXr69wYDf6BgpQWOuAzd7/3Q8msIP7lq5WXYtuuJlK2E4gMR1Q5U3w/SkgTNbCgDxMWyozPgpM7T6k+o1168RIFFhhDW64QVrcd48EIphZ3KVKgcAe9enN7+Q1Xy2oQT5EoSkL+ZhjK1Zq1+OE9RvA+FtMYJeP92mQ0RT56DaPPXL2xztMrvEEJ/+sa+68zrXNxQtW4FMImXoMc1tfwic97vtxkmwEijE3G4VeXB1lDlpWAVqd1vbRRyQMeXk7t+LWprj3+cyMhBhZD6Y/Qow8nsNGGO0nviDBQFradTQbzN0C9gGW0eFpv3mDekaQC1yASxETuxHNQCZI7OJlEA4oJIJ1V74pkJtffCqlaqAJLS7SJdeKGNnCl2F6p2abi5aHIMEv7TpIm4cflPrQnpbQTEmkA0aAeZkeewya8Xpg8afLkptukqPQOOxKwwk1gh/UFh1xFQZIa5qCIPGkNs1kKk+DVA4F2AAbiXvYGmp908Y6fvECI0iYEkE8YQSaYoY2hOmDu5Lgf+vQFakVBFucaLEKHFYnIc/fAlDhZij1pdVgmYTWw4qbb5JDv033pvfqX2NQUIvGXyoD4D4c+mGSuCtU0HRJbfTQ4wk74WilVfuyK2QbglFRwAp4rRFHuGlHoGIuri+bc7KnwHE091h4HcApkNSlatRA3jdSKqPff53RI8HhpWUnzPvdiOCbzIefulRdXn1FygOy6rUYsKYe1DLsfPVNRM7fVOqnprJMxb8ZvyB2n1aSaZ9MC8tEiOkyEa5L3zK8eZNizVPLPNScTp8OXVe7tjouRYCxrx86HfkHyRGkVBUzDutP00MO8ZHhOVaap41vvlFqX3yRhKBDzNkuDQg7wtU+kwyvAsh4pmaexHo51peX0Z19Iu3mJydIAnxhdmtOQOYjT/sSmjQYI/jVUSHK7s3lG9U3loxKjJKZ72cbP4UHFdXa+9FHctZcLRWvjCAq02xsBGMtI/7MgSA6Bho5CNc0Fj8VeENZgHFQIHV+9205BKW79ZVXJCeVAfMcKVUxUto9+ZhUh9ug1jSsGvXYNZr/Z/p0JSUlATvAiibIPDBYEkyxX6GBhiEIVrZBXbUA1Oqh8YjBqgbBOPZ9+oXmDtujMmkyo5FZxnykOOoJqGtV+vBsNQx9HrN+rePP7DK+NWvkudRqqnpUm9W7aJxaBswSEGIaB00/H7EELX8E8xKRVx5FMhxjNkAp1NyHfp+hfhgPW9CFUZ1mUoQV0E+/PVJdZevWUkHEOP/uD4HZhyZlfIObGlKxvAzftEaWX3OD1EcFYETrFrLixlvQbCFJuqLBRjCETClUEXK+x2bPl0VXXS0j4deHwf+yhj2JkRr/bJdum/M5D1ySlXfciaq4meZ0XqYwAQ4p16q1hEDApAFzELtiDQQWAS75aoJ3RgPEyA7oG+BgHDQ6jrkegRuyBGk4pU2mWlmZ5vTR9x6RxRQeTGkWlfAKRqlxhXbtpen11wJj0V4ZtbjxK7/SmnfmYH/mwLSMX7xc/FEMFNkOXVmx1xmANB8CDHf32+8A8bhPewP4UZk4lZTaNiuinDS94zZpfAuaZkJA2MrBszIOrQdCZCnO1LJzmJ5WA51KDS3gWdrLkXTHPSfDwqwHPDgeKLyjKEpioJF0q7EYB27rggvbAK4do+X0rTlfLeRmfMS708VI9rNKLdwSytRYcd+rpdPo9lul5f33SSDQgByvXcsYWJZH0Rsi9dhRR4ibuAED4V1fe1UBO+uBIM1BsxkqxDL16kkrxB6q4n3eSy9NrWKtjIn9p5Ep01Pya1tpLNz+bxE9hka+EPDDw3/MQOuqahIJf4OEloWDJWNgstVGR5wlV18jjVAEk4Y69FU336bVSi5Gd/Gcqr37SFf0zAuCP7rnxx+1qsik8Zz2QNTAeBbrqHkCTc0xF8JvBnNhDCQoLnY0ACeLx1xsItIg2FHz5kgoIp52U7n52bExsg9BwJ2ffCZZSBdp40WOgzwN4iJEuAuCIzUGDJAUWiZXXA3gw3ajFVU9uVFPME1SNm9RoEbHl5Gn10S/oz0078wGDx5JQVxjeqeu0uOrLxBDQAMEdgTmZBH0cQylszO+425k4/47X31dtr7xho7V7XQj0iOvgBn2R3dWViSq9sZEyiDFwzx9+W6dvfc3rrNb4qBNlwJ7nYP2YWreK9ObI7MMMtGAn6pg/uxq5A9LomzDBmhAigrDihBcTME5ic/ihBaDYEojZAcKH1gtSTh4YdVNxh/vitRnLgJ0TN9RGGcnYD/gTrAIinPRUmga0wDCtALuvO7VlyMoGuwVJMWxlLoMDnCPrSRYrmuFFZWLLb/VYkujA7T5Kpn9APLeyWB0pheVvpw1MvENYO/RGXfg1ClStnkLNHxFAJrVmqQh7HtJhHqxY3cE1cFfp8nmJ54WP7SR455W7NZDBROBNrvQoTl69mwFmhmLDTuMjFZA+bLSCNmDBnfcDsj4DlmBNHp6fIxqcKJiOz7/HEpte+kQfJWLzpPB4KLaZZHpTToGhAZJufqeeyRp5y4Z9MfvqhlTjx4Feg3mEIJsyxEQI4yy+d23yx8XjJA+k76TdYg8HoT0MbXxJkBEKVu6aqRWtjFaqaam42epHwxibw5frinMcDf8SVNqasCZ3EDCB3d++IFi0E0zSRAVIIe1UennlfaU7k7jhjQglna89iaALV85/hmjZtkmugpGKNuiuaTFxKhVYMKaRjNSW7ZC7IGNEdfdd78MAMpQg1MOI3PhcmkicV7QLtPadYRFcLk0Rfddr19b3I7zWWY79PIgDXoIfu5KdHAx2obbzs4pzGEbBmHWHcayzrtM3Zpq3pftiv5tZCJHq9FfOwEi5rjjESAzk0JwkYE1a9FRo0Aw04UpjUNCcllG6nM+gPanY9CoBHOwxK9z0bLmACXWheMv0frwsu1M2XMClIKH0VatXDHzsXgKNjzhnre4HZWaEBD6sRI+m4rAuiuFta9dXz1cC513YyHEU3fslGjEiBL5OzJDRkwyRUhm0uCApryoKGh5DF+9HIVW5bwCjbTjD8ZSn7h4D67YWZAnMpMS1AoKgZCpgh4P3IpoYOf3ffgRUt8LDc3SIoIi4DjpgjWFC1oNSjF2/kJZ9/jj2n+SzM4u0mwPVx0MX5RgssK8yHr65ORk6gXVZn5g/lkjRqqZ2RXpOm5qWmKS7H7zLYlBO6uq/fooqN8PJYnLkX4YiBK+3/sPQmO+/UaLg0ppzjHqTG1AxmJKRP0K1cKmQwlN5/Jo0m/ipSRUc8Yci15Obd+iUcltyApkIyWh2gufItikGcyvSATrIpD3pbQnSZlT1IwpR823Ci2OKS05hoL4GjQBE8REEmqdAMAmbDUETFXlHr2l17dfy7zRgNviZymYqhQ6jJwSW67EjYYPZarWkDlID5auUlW6of2w19QudruNx60MT2kMQZKJYOh0HODBKrQCgFGu+IeEo5S2CTINa3XNqJFCq9UwWqFHV005+QqQ3IwMdXP2oSGp6cNnIlua8cgBscKiqn/VFdIClY7BIDSOGfFLIyw1RaviuAQzMB8xLGAEGDOfKUACLkMpsBaGOAEFTV8SyaZWGxtMsi8isOOIXbCgqTGwHgayxUaYuB9vVMzlu9Z2Lb3jsC4P7kHLbw8yLIeghDJg0mfDCtXAobYNo/XnNJfkPjgFTRQ8jK2MBNNzr7WhNONQlAsaFjW0da6Xl04d5ZqLw1cJXadlxF54xOKbA4KQsUFhUk00oKkPlzcCfJKMoPc81IzkpmehvdsodH66WErVryvhAJrlKkaFFr2Bt/uujymL+rNYdZ08eRKpXQZg2PgiHyYsgkpIo7S4/25Zcu2N6lNGo669JtJX1Qb0hwnUHOm01TDhfpNOiHb/DP8wB8RnutxYs9IARAw6jIMyucSaCJTQL/FHTtQg+0yZas7JVNmLUkIePMn0Ei+bcmLEnBH0k0i96YWAC92NWkil1R8zVgKD2YjRpDeouVMAM2UOn+248uCrFTCD6Zdn2zlplgGlt0GVy8pYNNhccOU1GrXlFQdTkAAJlg4n79mtBT/dEDBbDnhxCsYx+LffDQM6VkNxBEGip4DyJy4aUeJMFC5NBXKRraFV04PIiLxjXCMT8YS9QGjZHDB9NgKIqgGG64S+NQKvz8Ym78YhIavRholzI1HTLKSvqrhwrEn1wUOlM6LEQSho4t/aaovRfWf9DQz27DPg+E0vZCQ8oRj4fMZdmE5acNU1aFWequyh5cAEipCp6Mc7+WZ3YCkpj1OP6iI4SpM+CCCTyF69TGfYIszPokaj3Z1wRt4poNPKoKehi2XDzncJVKKmJBSbyonrysuWrVIQVQC2JKJRI0Bw4coBvMWskUneeqTW8GHS67NPjPaHkuE8rbtQlKYsbr/P+L7jRifj2LU9gPoasBRwC061Hq06lqnXAp+w1sLyyRH0ciS/KWoUuJlgZMs0dsPuuhTCBqDhPQRVbUfiOTRFXoRPr0zPTcX/cQ9+aNxCOj71hNRCNHkeymTZxYawv1zkV+kCjEag7+B332kRACPOv2Ig2rZKdRDhmsbMN+hXI31IVazx7ozOHxQuJH4lHAxuDzZqJ8Aj6ajeM2xruuqUbdNGev/8k5QKDZOs2GiZNXwkMOZHMDenaAcyuWzj+tpksM5QACjop9kNg4lHS4QYZspr71gMYsEBMxjrwh/xgrFonbQargQXu2y9OjINvpa7TBjMvQg9FKEMCnF6fPiObEbzg6jp02UEtAKZRRmhJIzvbLYSIjTwDnQh2vj8C8qokFpS/8rLpUqPHlIRpbCbAQFl9F7XFFYS59gHAJowHE3MsJRtbablrVjaqB8my3JUZulxTYoQMwxvexW0Riai6e23Q4iZWghFwFHTY48ygBlIBiS1LMBNpWDJsNGFtfj4LMsEmrLlfZ35qlKHsIr66UdZjpiC5om1eIZuVYAEhpbW/vaZx2NMTr50Kaxlee2JR+BOGSiSthOfl8oQZKbltBF81K4kVoKerELgOA1Nox30ieOy5cWXYA01RQvzC3Bu4h7tv5iEFm4x8+dL8r4oFSSm3yKMdwiYSp27SEWg3GoDbhxcq7YGUVn+y32gMqJw7YSceZMbr1PatIaHgaWzw49JeOpx19xznbxRMr6fP5sgMEd5G2GbDNz/SjSjObEBjVIY5MRjIhBLYEORKoMHSQXMrVRZ4DdYBUkQGD1zBtCheHKTUvA7INaoHeEweKkDVbyxdNrwXCkpKfi6Mdko4b6v20i6vfeuVO/TU3LB7P7lK0lW5ikRtGU6MPMPaXrbzajfflH8IW2JqJqDAyRt6WAORsIiF2NSgVBgXtI8Z6SyI0zMfJXMBpzDwo+VSGEcmT9XfSwSjqYFtUtqvjRGQUynic9pJJXjWwjf9CgCi8TT0/812HRO2IM4w2XSHpFRwib5eSbH6E6uBOyX0VIyOk1l3tcIJKcIh3PGvUYvWwxT63ttplkdCKwEHL4ZiYMnAnlkEMZ1MiZWwmDWb3//Q9n10cdy4UZE10GETAOW7Gx1lpsaUEtmWqYsHHeRdsdhmqguD/KEkHXB584Hym4Vqv32I1aihTMYc4VWbTR2Uhr7wLXT9A57BsAudWHd9iGNuOauexDN5YESphORBiohPBtcdZm0RUYkEJrVNv1Ih6Y8BX83FimrRGg9gpCaoK9gozGj4ZPjIESCWZxyWO6TScdx3YjjoLvDWgfDWNvgi657+ll13XyFNf3Q/cAP0KdWwWbdDjI39rdUxSoyZMqPRpApHsZ5Jtt1g7g5d1oSWhrqpOCYIEmHBl+OQFYiTlVig5OUPXskDUAndmTS1nyKRqQyQTAuOFRaPnCf1EetR2ClCtqck4cA/wYgVwKtN8ZMtKpUZBTSw+E87IQyy4kTZWfmSiKgsx5YFDUgOHIw9wCsAS01A/wyqDya/yWJTOhBK1i4FJQi8yTlHOwDU8Jsc14JQikCmHotK+f66orTskJXYWD2U2Fxsu/DIaBHCcohkCwAyojxmkAopr96KdNbRBO//G31utLny8+kWv8+xoR1Ft6Uq5oQylpUIJUDiisIwZglODlT87C6CKaNr/GnDdRTmfcFMK+PYIkHVHMJ6u3TYebqoYZs7ctmGRpc8dPgFdMQdS652LsAW3kGHVoHpWMBuFEFXXJ5ak2uRLRsKb1QlhjRqLEGwjSLhucvBtzSBhrdPBdOWw4bMI/mrjHuYajgYxyB8NBm6LKj2B0IqwAQKGGnikYDI+z9/EvZhIDh+G0bdJy8StKX3Xb65cafOnxQZsOczIg7ISE4tnnAXPS2Q8qSRJSddEI2wALY98XXGowLwCTKIXjYBxo1ENqSbpgSA8dHbwp7Eg8G5oEZiRs2KcGoIMT79OU7QGi6/dHRNzcDhDYHn9kop5A3T9m/HwUbMdpJiHGXjsjXN7gKmAg9xdcIFnoHFmTDe1qitc+lSc1qwD2ffKECWEFUAUEo6b1YOrz4gszCcVZaDmpjOyo4XBJaA/0BoABqovmoC1xIIWBPxzFwcAcq7bO2NhrPNm3L7ntQD8XUFCWTHMwEaXGXEeCkRdbut0SBDCGpAc6JrhQeB9A8dPVtyDSht4ByOMYWgLTtuLWrxA+nMxl71TBcHiDRC9DyjRZtIyAGG6Ctl3mPlihpiBYVIwDFhyJ1v8gfHKdT365nL0J4+MHSVIFKJCnmQNrLRJ0/FSyD6On8B/htCppt5OCkWlpT6g6gaUavTz+R6gwIWrVfQu53ND0HRanulu9hAnVHoKrWkAFmghogMoPmxQmvvB8dZnt0178XXn+9E7WnH2+i4rZ+ng0q+yBnb6UWJ8noJYsd2DhA1TKDDyBeNw4VrOGcY18ZZa4u+C12s+1i551KVg21GzXw7J+nxOhoJZt37/rlp1K1E2rPHcLNA3x4zoXjFAHoPRKZGwBNouk4MPVgtJyKQTthpspa3f+AI8GNpDVoLaN59n71rTL9uC3rtPMLBYKbqKcicqGF11/vBSVBk3glIu4emLmN77hDOiAQZ33IVASfVsFctg0puJ5V+vZVZKQfiLeAKYzWJbHkAaC0CjX1+7//yRmvcWFqo/VTFcCgGe1N2rFDTgAVlw7orgb5OF6mvBBkC4ap2O/rL3ESEEt3bQ7F0IMFvph9KCBazj0b41+BGAfPoLd4f/aaqwewDQNQM0bBcsB6+rps1eCPtkD3IrYqZ4Q9EGsX3rKVw5is1TfFLCQLfb7i2q0mheWD/V982x269+aZjhWhbg3jDUDUoXqQkOwqSBszOm5TjTTTZ184VmIJ9aZRrCXIaFwB7EX7l1+A7GCfALNrtD7SkZ6ef8FQBRdpTwMIqlojhznj4RKb7FGJNL2DKVBL+9rmEwAAIABJREFUUxGhxoKyloWN31AZshaER1glo8ae7eB4/JZatrofBmBFq5iL1PWDD9Dia7hBc/6Fy3Xq1CmGdfSgAV7fV68lvT//HLjzgRoR5EX/Ow5dbeg/Nbn2Wln7xJNSpmULlPOFArBypZODhVlJReOk7MoC6UW0XlCZ0rrAJOxDQCMtveEm+HbAXztmNiVzJARIe5i45VqjJtgJoqgvpYEhg/fWzVAfhwLST+IAQVyLDjNJwBOYQJQpfCE2YAA6nJRHhRdNc1Ju6pFjPjEBEpVJOanhiucPR6XgEZxsyzx281tv9Aar+Nxs5v9xBUEj7IYGJtNfggyDtQB8x3e2dVf6hPm6EgdnsulEJEzGnij0CUEelhfvQwaeiXMFLHiEr9cedaH0eB8981DCbPPRNjVqc9e7PvxE1k94Xru7kqmNH40MBAJo2ThSij3WaA0psZBBFLlBje4vLXAOQWuYwarpSMg++fDT5mNkifq4Onc8YyMq/La+9bpqPYV9BvlLvauvllCgzFgebA6shOWGbFCDK69UU7s0wC/ROE1oFVKW/hDspatWlYYIynoZyqefH4OGurMOHdAyoPvDjjF6RBr7J2qKFYGrkGDtE9AQlWp8hmFGo6R47fz4M1hRE/UgFc3iYD+IZOuLU20qIn5k6V/LvLFOOSknZQ7SkayO48RDOU4Ik5Z33WbwCg7D02S33z3b/puJwPlyJIvGulBKTTl7GF2QD82ZI0kQhMyEqeVkO95o0w1KCQ1WKLBNEYSotuuPrj5VEFhXwVaQFT5tGEWm7FJTUxWRR8ORA5lUs7Z0RYUZNT01eh2kqewVBZx6+wlPytaXgFaDL1IBUfTpw1ACyGVhkMgJ5vkjkDN0NsxWIOgoSyjvkzZuhv9/oUIHjUdu/M4WyPm3QPPKoABEJHUxTRpH/VMyszp9JDJO3qRQ7GdYCrkGBSp7vv7KiYKboF0QYJ3Df/9VSiPybTYeXUUXLZQ5F1+qlVVqCjJ3pdyWI2NxXPZOmO706evDjMuCaRcKDDNFTPLWrbL5zXek56cfoNLuE9mOGvWLEIyx6RF+xgrHM266M/5T0Udk7kUXqx86AAcrVOjIVtUGI31q327ZiPZdB39BsQ3hxVzVYLc0Q6fTdgg0+aa4fJ9HgXxyB3q+ob3SiU0bvfMyJjc1oIE8s488NbuqGQ3aBkjzO2+TpjdeL6Vsx19nnHQtFARFgIiFcWpA1lGF3BYQWjSCZ0t4jBmaQXBNg2A1XDDdnEc/HycGpaOmgUKg8eWXSljDxjgVmkhMl2z9Ft2BUNBCYWHbQFOT1oF1Yi+m0rJp7zr7R+alh3lszvzTAElMxdYY2FcRldUG9JHAABz2AYYJhObOUYvOgzJtnLsIjEnakSiTUsZlgVu1EDzzQhe0aIiWJ9pSgU62Aqy19c13DX4Cr7khpJpcezXOF3jc9PhzUKzFMjsRchi7P56dC6li1/TI3LlIMU5CFmQ1isiMcjFNY836qobTjILJPFmcArV/l5eeR53/5Zq9Uh45w6UI6EKXi0yv6RuWbeJBP6APHXG8tcePVXOWZZfr4Gd2R978CCrrKqPkMAqIq5PIhTdGS6Yp3XrqLZk6IJqJTRR6oO11/cuBpnNynNz8mUOGASATjQEaDUPB1RmagpaDaZ/FPiumZ9uxRcv0npE9ADxwJCMXKBi4eEJIebFri128Da+8KpsmvmoaMTJwBIYu36KpWhqlkZ/mRebYDJDLlokvCwOOLB4iQbjQGGHc1k2yGsCHejw8ElqJBEtYbBiOUWbpJ1N3re67WzY885yehjtixRLdQMscZ9t0m4cmE+2EBUVTnMVIrdEU0a0YaT85iE6/ROixo4s5qsikOtmxpeOz6HXHtmGqwdlo0jCiL8GxexAzC1vRCZUXNQOjum7FJhgLjm5XICyzSqgcq47UazmAO2hm+yFWYN43B3soXJiam/ED55m6foQLO3O2AigVOIqll12t7bpIrK1Q7NQagcMDSEetfvQxVJOFazeliNo1lQkJdOK189MvEcF+WGnGmNr5GpMhqq9c21bmIEYKeQ0Ccj7GUuTYcjLSUOcxF91kDmlTi9JoGFoRYBUKaTKW0gSBPPweuCVhFawKrHkysk4m/uKWMDSqIFYkkm4g08oeVNqhT4QWLjm0yLWOQ2XbjAtGmvSjuhv4h2cSUdjs1tuUhosV+M74Lc0yEBezYDGKfn4G3Hql4gk0/K7AACJmTJxITx12INU8AoyHmzJlFwa8QwBATuWxXjyX3uuDnYEIi2T6tLQ0rcPSo3OxyFMQOGKevs1DDwGOi/PVENyKQSkiG2qk7jsgA3C6TeaRo7IbDRy7o9vIjy1b69FE6rvhHswLD0DJqpp8kHC5MC1njRwl8avWKaRWNxE/u6DSrjFOFbF+FMdwcud2WYfOrtGIbvLEkS54vjXP5o6/XE1wdt5pj5ZCoQBUaKpdhZwH5u2L0MhvaPTavJKPlOJo6ffZp5gXUh4gohxs7uxho7TMliY+kXb010Zjc+eDsTo9N0GPCNoCMBI707LGPwPdcWvg1JseaIW9CH3eMgDHHYzTckhWfL7yVYECPMPSeyR+/WZZcMnlEtGimfRFTpjHJ8ViXTdCm6QcxNHcaMSorbud1kVkXAa9CMypiZp4ai1lTmcuahXpsdSm7vrE9q2yFEdjJeKnKbIwa83UZz1YL6Vxr9AqlQH2qWo0u0Y6yeimUyvXXz16ChXSIMMtznunT8qxtpxDIXZ/+pmsQ3EWA47d3nxdtgNOqjURiE4TZn0BuyjjubpRzv7vAmx6zYOPmLSibiIEMGoNao8YLZ1fehFFSBW0YYfLxTZqiL2QZhwLz+SnwIQ5ZtH9aD3gFhTAVDi25TN95wM/TZFNUAisP+cz6OJUwFFSXV59GUyDcmLNFtA7MJpScQhad28oiG7hbDTLNB1r6ZhrqkEikUsf9B17K2KcajWeYdudl+1n4hA3Im0lbd+hKEFvmpPzoK6iwCHzIzYR3shYqSm70ccP5eNDAUMv1wyHq3rzc1SetNxM7OmvXC4yPTdXj0IG8cxEAIYdOnqDWRZdd73EgyHCoe1KY+N4ECWDNCHVq8liYK6H/zpFfunVx2kwaKL1Q1CtFomco7k8qKx7Hb30Jqopb7qkerTrZ6cJE9Sy0DQt3o0CBHYFTLAsNAMk+TVGFL0rPmOJcP41N6Isdbqa40FVKkkvpM8YrPGdMJnyALD+mklgUQp2tCMIsRki2QxIkvEP/DpVFl8PvDghj9BcbJHU6+uvZQ4KFoagCy4vMqRKcDAGm4ckAMzRHD7o7wMHaElsj3ff9EZxbVbibIvO5gd/gHhSAG/uiZx7tQsu0Fy9rRmwpngNmJpMWR0GEINrWRaZCM3Rw01SAj/DQwyN5iCFtU8Oz1sgcdC8RKOVhyajNRYK9JY/Iut/+9K8t+ZL9BYmMGsETi5Ogt0O18gDwU9hGrsSWp8uBVQjO7i2hSBtjLPXfL8Tg865dLXyWNqqe2VsPFYUdkcnZV/6MdHy4oi6IIKeERsv0VAOBwGgike2IisxQU1zjrXBZRdJi9tuxelGzXQeRqHQorCMYwSa+s6cAmIkO4CZWAPQFt0t49LlohQa2IkvPkMNfEttvMLPmzSmET78FAUolQ37ODKesP/nXyQz7jiUBg7+0LZjzB5AGUGw6ZpCuAVFVFDkKQFpDZFlyAZ2hQhTZrl6IthKV4QtyGwHY9M+nM8pbn1O33llesugnPBKaPgEnJoxYv4fSvA0AQNCShnzn+2jgIrigX+zwSR9v/oCmvl5jRyboh2XmvYN0VOMaTMesDcHQsQUkJAOzGma/X/GCRyOr8H77kLqYRVaUttoOoNrhNx2eP5p72gXXneLVhhpwI5SO8Al3dEAogEi/sZshCaHj09YMKWjQeIhswFc9Yh5f0hIvQb6N62XzdCuJghEk/QhqTtiGMz7J2XQLz+cFgDKB+xxA4pj2AmVMY7J6JHXDMd5tUSFmHYdxaeLk/J85sEpU5HluFGFUTh699N6Sj0Sre2ayMrUdqyTboMDIFaiMUb0nHl6/8o46ZVWAY/pPtulJ9VqetUPFYhZkoPUH0tvg2AG+iOPqwTpAHaMGVmEo3eWBxiLykBwLcFZJmZgbN+kyRrg1HP4cEUCTcZOrrQ6WHw1ECcBB+C5OZqpga+ekixrUN7KQ1BsH0UKOaIPWWdQGTTipguo5cglIWjGL9BGCrGZdbgvg7sKcSauFSk9tq9ug4q2aqjdUGALAgZ0BczeKThax617ylScBoUhEmAJxMydrw1arTvFdtkNYYW2fewhjUMheW+atTpKQtN4eoIT7++RxK07NN6SABAURQEFvDaZwRhowpuyY0EV3TBpjtJvKlQ3evaVqhCh/LcMYCJaGizF7YlmL0xH6po4gtgKnLMSSKE3XRkZGarptfgC0mwXgmJrUAl00Z5tKNWjFDJH9bKJoUfz25xMvlDz1gbD8SJwhm/Qb7TtndyQSFveeQvSjQdSQEqCctgFZsSSBRIBwtdDDfH6AWhXb9qPBqUWRbtBKJO1mECfjxHu/eYrLSPlM1TnEM0ElNkgEFQVVKAhMKHBqrj16xA/GOI914vMT2JqigVNh5TlEUHMHti+eQRmHOVxwKhU645eZTpHvou90N7/CmXMRfAtVn5GY4V+qGWu3rePky5iGkvt4DNeJOYDv0zROZrLfNjoAmw6/PpGOHarwyMPIaicKzMRMU5CayU/9GRrBuHSHkL4bPfXezj7o1VV9hkOr/CQzHOFkioK0Dk0wzT3IJYdx4OjTfmmV1+TxJ3bgHs/oWtSHci3bji04QDAOWtRXcmz2mhBhUHoalNMZ11PwSpZDr/+GAKsVtPyCC9iLcqhQzJ8HccFKVizMy0y6SMbxSxM5x1BSpjR/MCwUGDYK6mr2nDshRIGd5D9CjQNqXEE0BqLjVQg0s7g7wguY17aE4BBadBh9HJUezLjBEQqm1o2Q+CzFhpgBKKFuHZv9tlT3plMzO8Z2kHOHa7wEqRoj8L60BiS46Zp7AkXA4oEZ1EghVRCg1LtG2DGRuAaA5CnUKsRBHoYiWPWyqDpikKsnX0nLxZLIIUWTpnevMYaXONXMzjHNFYV1HBz8F6i0W4phpr2IFceg3wifbAfmzTXCK49ZcUXisu9M0Ehl362GTrhWuw3U1O/IwZA7LYCImjSAnbaCeCOan366XM0yKgRZ1EfjWm61OhY08sML7OQY9TCuVoHTcancFqGoNwuFAwZwIZplGBy7txxA8zhBrCuYNyG9TIXII5mSF2RmY2r48zZYRy2/9437VdZhBLHi2Gi0+c0S1Y0trkwcdK0W4QuNQpw0q+ZakSLt2955+1KRATuzL/sStVUQVUqqAtjBd+ZCN6whBmz73gKg4ZKAiI60zN0v8DsuYiJ+MNKyQY6cy/KRDe9/qoyuzZrgMCNgFU4FEI4KLKqrtcSWHwBcBW7YN/rsfWZrwDC2h4Fwy8CQ2UjbkJN2gKCucOzE0x5sSPAztS7/fSx5qlQ3oF4Qsqhw1IWUNZKAI+F1auLjEJZwIJNOpJMWJhhVFlQ2/I9tnknnh3dfwhGUhxGVrak4NBTHgXOeAhTtwQ8na4UHEKh5nZOIqYC4u+E+27/6COtjyB61DSzpLZHvIWdmJ54XKri3AfOOZdHlaG/gPIY/pdy5JAsuPpaZGU2Kw/0+fRj5OUBaoL1wkvHp3GGs1HHn99TpqfkpuZlU0pCbn9s2kpaoRljc5RAkpBiV8BHTElBu+RBZrKg3Rxo8BkAvYyeN1vmw+Q9jHpko5WpKQ0UV/Hj9F+wsJTi7HNHEA6bV2cANDMTvi0xyBrNxxhoCtKcVSmqGsUpDNGoqykooeScDUAFK7v0BBssY80hF8jASd+opULizwaoYSoKh0wjAhPpZrmiPTTTsIlb04VMWc256BIZDqmasm8vCoqaqsVAlUCCOBV1GBH9OtBKD0gcUj8XAtzBAhwSpbUuilv0GJwFwCiwhpm0sUGOlk1ywyt2aAetVEatp7TjaHUMrR+7fKnUGDxE+n3yEc42A86huAd4TWAKZWeTOX5H6/iayN5Oto62KAm5kOnTY44qU7mRDYnDGiSgSCnrFI9YZM028PaAQPdAV5c6iHskA0WmNQQ8SCQwCAIVzPz0k6pYOCZF02Gv2Azl0G+/yS6Y+ZHdukqLm26A+V1BiZ8MaKwLk3o826U4eTBrNguYgLZzQ6O7qNXVSiVTFAhx/dtRJj6Lpa8VnGPAReS3rTA1T1f8vBeijM8QZq78WcD0ps+CsRyMGW6YlzGweKTmyBfMsddGkJnxhQj0xaNrYjBJBRYHn0cY80qAxXgSDxVc++cnwCq8DvBwJz7D9mU0jJ0AaUn2UueRmZnJRIcJsvEVDHI2cp7ZCNCMmPGbxCPVMaVrb+0y0xFFEg3GjpODKFioBfjffAT6asDv5LHPv6FRgz2rToMUWhvMU3N4pJW/DAB+vA6Y0yxQnmx66z09ycVsQL6eLT+IuXX0xtdiDwfeSJSYRzHfxEqbheER1H8MH6Fn6rkcMEdv9LuvjwM3zBg8shW9AFY/+JhqdJrQmp9lfprSGATngjS/aMtm2YmyVA8EWpeXnpNfMM9I+JORwEJTqCSgMWg9uDBNcOjAD2BSVhp2wUko3HjtIuRobO3ffpbrFITPz8DQe3CCDbUiA3QDfvxBhQnTdhbDn50BABOYIGrGLO1sU7l7F+wJUZGWk8/8ECVGTM5rcZKIfQm08FcLAvwlopW9KH5ioDUPzMUYDRttWgQm01jtn3lGmqBjb+r+KLh+12s1Ym7aSc2Q1AQ+o99Xn5OFwFhmPgq0AkYhB/ciECYITGrNby8YSzEQJRieQwMe1PArVoea1GdPuA5eDa7IQmO52EuhID5j832iVTyGf5lRAE0TFaf59oJ9p1xSZCZrSPhZzE/BYaR2/L4H2AT2RmR7rIaog6/cvauUAiCK98/JTpMsFNPohSxZBlzN44BX70Hb68SNWzWtyTXuh0K3mv17K70YCDAF0dkXyBZo+c5JmV4lhfZzh2GOhaOfvfjmG+QqaLmTqJlmMUobgClWP/+iHuYXjX54Y3DUVQbSW6wYuhCttabBJ0lYhQIFBrfAxJp6oBjBplfs0Ab49rl6f+YWU1la2qWHRpg56AA0L2CwLaJBI7NImCS13kakW07CnK6EFAlN4CCkSOjr0Ww6DsjiHwgmemAxUNOE1Kwqo3DibCl04BGYVCTMn7p2124pvprSjI15z9HS95OP4cp0k8E4pNOTliZrX3hJjqNvfzb6BfDQAQ9+DkZPPQ+CQj926CxDIQSrdTPwYx0niaUEREmNxuKUaEAsmWJqCheHVpNmNCDQiJ22G5kLqCkvP7TaZraEbcIL2k0XzQCnnZ7i+xGHGaw/XgL2KfIj3I/9PyPrAQx6XhaLekzgyvaYa/34w9IatRI0UY+jYnExauzZPEWJEutNVKEyvbNWxEWZUEiBECBt2ECh1ts7jHnGufmMlPugzVYohCmMqGU19lTA3FYA2rPdbOTbexvn+br2XmvJGRMVhSNAVTnyb4Xd0xI159nrdxxDq6h5soAnC/TO6nx/HC7CQ2IMrbMDVCyAWW/pYZm82MciC0rXgyApKx+Z4iIAqTsK4UJw+AWFiVo3ur7EL5xZ6ZyR6U2+1hgXvEkGOsz80KgJjsR9VRrj4MfVqGAjKIUN9ssBhVcDKLwK6EbD7rMzLkAzQRAxc8AzBwz2Mr2vqd8HwcEGYFBDzR4ENh5GxP4z8zfMWpY2trrDuBLcrJSDKEpBiutk1AHdOG4oe8QNnDwJUU2cwcaNhaZe+dDjsgOBOVO040al3VPS9q67vBu0Bebm6sceU+ay2QVqfjLUeBRZ7INWjYc2749++5lp2RIcEoigSYxq/46P4cx3/B6GYphVbFQBwTcOyDc3oKY0xVRjYa2s5jobQ5FpiFfIg/DgFQATli2gra9MrWFquwE4UjPPEJE2vLCxor/JsSUVTGe9PfYsAVHoOThlhfh9CllGoYmNZ/1AV5wRSC3NfaAPm4y8+H60MduN5o48R6DGgIEyBGXOlhFVkPlmELDvdg3smjIOxMo2g8o8uyVV1NgLzPgCplQrk9qX9GO1sBXc6vOb52iVprqcDkMVes8Gvq3W1++cRQFYwWUtCq0itNYHxkF3hqlt8gQPqDT1M4xBCQ5gqaZIxw5oXsM4l9KH8yyuIYHqZ1M8RTJ9VlaWvs56dK0P1ml7ZDaQVmnwzUYDQLLtow/kGDRgpycfRxUbOtKyaMNJjR5FTpiIpzErFsncq25AemqaCdxppB9nsVWpgXr1dYBHomAEA04B0UwB/JT9zzWyXrOWjF+DKicSDR6egzTZrKHD0K10HdIanJBpacRnMo89CPXjFsl28ugR+QV967IBm+WzePLtuDUrJRC18BRgWXHHZFLr9miqYJ5lzrcTtPu6W9rgAI6pONBjEASJWhiE+LLbL0zk+PUbEXz5WDo+/DAsiFryfdNmUhOWQXdUC2ogm8KR+HOtwrP1diXjSkchFP1h+2YRH/Km3EryGHzfnsJSko8Xd28VTmjfvRDpI6bnVFaDVpj37o4KvYCwMKUZtvNi4JZrQ5dmEZqMMj5RGf0JhqIewoX4hLpbKjANRkNz+k4mgzz5V8atnmKhIFZBavL09840R9/Xz3g24Vk37cwrXKCNHdPhDPchTaWfSJBknERLABqbgTA3X/fS8QBWjUXmobpmH/xQT2GsoXO7XGR63UR1CZ3KJUiQozhhZhaqjEYhiBeOKDc7jdB0Nv30mP9kiszkI+ddgc6qaLjYBimmH8FkaQlxatYziOaPgptRyxYjTVeHrCIrn3xKtiDIw4s16TQN2z18v3fzN+OIrLWAcJKJyU7EVvOsMNUtkI48hkmtBgZnEABZjFrwPQgwaZAIgoEZAkaBSYQxq9fLDDbYQFMNSk0GsYgSG4fg4WLAKAlzZWSZm6OtEjReZIhw3cuvSiu0aI5Zs1ZmjxkDYQKQEvruFwRNHM1Q0h3w3XCv+ehsXjFEVdTxWYWJuDjGPSuZFH5+ob9N7iMXGnyfbEaL7qOIOVTo0kl6ITVXKhJZE1Uaps7epn5ZhceoNfcyHFDZUQiUBqLtNXPXhPlq42kGe/GdoqCiJSHrIhm88DqXYH9KtHbOfc/42TPtYQkEhlc4MEMCrU/0ZmZCAkA67aRMefTFRwco8h0VjJua06mBsEi/M67fmYQMNscwPZkCu8BsAANpufAlpnTsKhHQcv3RvomvEwSjiGgf04SBtjQ0xJjaHyYcYgEpiK7/AZywHrgAKmARDk9aYX6TLa+2AonG7ilMX/gFhsiFa1ZIuTp1TScdRF9/aNtBUUuKlYKGZz875vk1pYdXGfUeg1SPqZIATh+tu2YAkGOi4jigEsclNYMmD0JEfNu772m3HQOsMGb9hcsW6RhX49jkkUsWa+shs2hMoxn/WnOlWGDWOE/rN1i7pQ5DM0teeY69bXKuphzz7xKtL2EbxnKyp84bBV1tTS164ets37GfLeozJWEopQnNmvC5pqxWRaKDyzemuomua5UmawaY8tLUoSn7NURpGojoT54mo112zGtcZwtyOtOYTMr2z5xrsxAsbdbONt6xnn6nksy/JOlMe5/inqO4eWdMHAm/p3TjRSOYsfp+xtCdWRcPrWTGxfifgyFwQuz6N+9nOlKZeVpwmB1XSebrskyvdyDDo+0uTX1ee3/4UZtkjFm7Ws16S+TEJ1Mo2C4q/OwenNyy6fnnZRwsgw3QBhqZd/DW3s4oapyYzi4E2FTAKTKj58w2Gw9m2/PLNOR2r/JCPrXFsa10YGSWCwKmGwrEWuUuHU0gBWbnpDbt9LhmA2DmeXkmJ8+FMPBfU0rZk00HkIuf2r0XLIYvcGxRBw1cankkKJSCjcRoiMwNa2eRWjtD582VqkCZqSazi+20ri4pAxX+XEkIzfc7vptZko0tTFiWAAsLlsL3tQR6+niJR3BQlTZybMtwqSyY4VQv3/RgJfEqtoYFJD5C0fQAMOkm47sXMHNx61H4/eLWw/f9otbiTPv253EYZVCU0D3zmAtiECaKXyDMC49LaV87MJHpjWA9TYk4CEpDywWWuNfGd6zG4oSS73wdpjebqj3mmPvW0ktIEwiAyYCgst3uUPgZ7IvDi+dp6eAciaOyFn7aKuSdmeYaiQDZ0gce0PZS5gRbxmltsMrkXeljtwauuBPqo5VgoNXnXX+zHshI/LIXosiKM0e7qveMBWp1zx3SGed26wmqSCEtvPl2rVH3h4TVMzyZmycx6liJrBM997v9g/doWq4hetK1gXlvBZeJvDKNRDSVaXvN9sc/dummJcQXAIjC9WEU3Wg48081DIMqJVT1hZlVNaTTiKOwtiqcTy+K6LWu3ccCsPcrLq9dUoawzGJbVnGPDdYAk9c20jbYZdpHaRpO4znmPRUgepCp6V+oaVdnr5XxYRlQ4Z9N2xcnDCwxFxYCtrGJ71oUda+SCFBfhvG9R+H1tuvluy/2/md6jjIzszcaJ+J6EXRmtLzlQ4PSs4LEWFYqvCEQDC6gaAvxTILNhTwpnksmQQ8wErUWUpC5TET/IEpa5yLlMnjWDKnes7fj+xYUOFiThD8ZWZx1xZUI7gJGi445yx94VLYCH69Gic6I+HxIeoMo0Gh7+/vu9EbCvwMoiJBDE7F3BI+aiGZcvI9aCAC0jMKhfqZxoVvmoziBx2Vpuy6anMh9mxNq2WghX9oA5dXxgXtk6sChmnVg8MlmKoyJSg3OoKGxOPhz1+TJKDi6VkavWCGVkWOnwCOoSNfHN3IPYWDvcaZFtq+76Bb55FW1b56WdnI5nBAqU0+OSXi2+1lz8Uz3LvyswvfSugEfUIfvHHy/axmeKMY87J+ugWIfzB0VROUcbGl/Nxnwf58zAAAcmUlEQVQIYxnwIn0RmmqO9jLxE11zjIGvaxWkc8Oixm0/Z9euuLn5romBVRuz2H6v8Nr5ro3ve3buvmvjO5YCYVgwP52v09fPOw5LY46JX3j8lmm5H77PIkOT7ixd6jwYd3Pu710z49l656f74tBaUfpImd4ij8hA9lxXs1lGqs8cNVb7qo2Hme8GwkolvXYBMZ+xPhu/Q43NyL8fcrZDvvtS1rzyhvfQCmVaNpT0mIMDeZxVL6DOyqNybTOsAp7LZhtxWCivr8YjU5veZG7p+BzQSTikIgZtoJgX1gi+ma3675TwBDR0Bxy3Hs52nzV6nB6f3BclskpwDnMb4nMCeaqhAP5JOimTm7aUuhePl17o1Gu0PHPqDrFac80RjL5EU9Tv1iez79l1swTCzTsTIfoyyZme43t/i5j0/WwBkxWY0/Y1372za2G+WyB8SEAOgtjLsJaw9JMOzpxHPnvY+gz7w2OraS3Z7/J5/N1XGOg9fJhdse+OFiss+IoTcr5r4CtUbDrazM2YyPbyZb7Ce+Q7/z+/Z9wZ3/3zXe8C4WLW26TDT3924T0zAvHP41Mv0nmWfYav4LF0XNQzzfj+TDXK9JygSmtugqO5LGPzgclHDqNuvpWeStPluad0o7yMom2XiEIyEkjvA39/DjDD2clJMgRIPDImG2GmIoCmZZSwuU0qjp9HGi2stEnh0V/EARSmjJG5alO5Z0654eEMNHtolcCMRJUcT8dhJ1SzsNBEfvDdmVFw2mOzLDWkShWZNWacnkJLDe976cITMITnWpOei0drJQaQ20s2b0C5IyGyxA/QPzVaTYOaDAySQH2Ex5+X1yw6WpIhzejGibyBAjCUAPqsJ/2GOg0++D00M9GvB6OKKwdlsvbvAFQ0BgF2yZ+U/OkADPGnvRcP5OB97D0ZNeczSqEyMgPgDt6P//ga/9ln8PvsEOslJJjmaJKqf4YhBcfP8l783ea0+V488u5pqLTkdyMAqgoNKa24Cf5Nd4m95pR8IUA5B3/gEfgakXce7FkZVP7x8yk4i43zInY8PTNDv8/v8PNBKAO2z6Q4zkQJLuetn4dA4e90JQJQBxCEojB+ls/iMzhXri3XMBcISN6vFLr88juZgOiWCjVNQzJSMyQAnW75Pu+JLJZZH+xtSKkQXV/toIvn4EAYva93/7Kwf7in7/4V3vvjx2Oxfrk65orl2Y0YbIF7oapVf7dj5B5xr7RIB3TOv/kc/uP685/dw6ycLFRP4vBPjMXSDMfIcZDGqOj4HmmBF9e6qAuFXTjktzifFNpv26dfyFKUfg7CgRT1AEdVF01n4txWg24GCcVfuRFLH31UQT29Pv4Q/eTryQoUHfA0FqL2bI98BvY0p0/AhwYrmHqjfWgi91pNp1FMpzkgCEfbPunTTada/m7bP7PhQFOY+52eeEwOo8Mtq5Saoxlj61tugUnqmJa+7YWccdvF2fb5Z7LszvtkyIxfpSYKIcjUxcFsi1xZ58Xs3GyZhHjI+vXrgV8hjp44ltKSgJRMLaRCRwODXRfntC/A6Ty/aumwed9+ln8fRl11E0Cdr7nmGlkGXMQ8HOZpr25AFPbq1UO++26SHEIwk8TNzw5BpeEsrD1fs/esXbu2/r4DjTJ5NUXb55thJfEiY02bNk2WA1dvr3ZIGXF8YTh7IPb4MX3GTrRi9h1bBYClOgK2PBjdb30v33n7jnU8oNJxJ+Lk26+/9d6L9+vatatsQt8CzrUmLLKxyE83RRcnXgcA0vr44491brz4TK4dx+L7WgjO64sHhNX3tcvRUqpu7bqyfOVy+Q2xJvsev8/Pcy1894X3597wc/fiPAGO5dtvv/V+zn6W7/N333GSJCmEvwNcdi7c4nIA1eBUaGmIVvGtAWrr3r27rFmzRmY6TV3tPvO9FXAjeU/OzY7R7hvHw6t///7eNeLn+H3esxPSp/NRAsx72M9y3I+j8Kyo+I4L0vf0KMBpW+f84bTz+ePqa3DazSyk2VYh715bNZ/D+ob5NRhGP5X9yo002IdTPNbhIAmezNEJyL4E1FivfXqCHAEk1eY87eksZHbt1IrVs6WHvIcttrFtr9VQcwSV7aueD6lde9QI6YKJBqKyigKG56KzBVMtQGdt1ZZaCgwU8idr0LU7qfH7YtHHjxWGbL/d/fnnnDmUINFb1Jo5r1G77UZH1ddff10Z6nqU2Pbu3VsWLVqkxFQH+IXnUNJbHrUNZIRPP/1UyJwPIBBKLXYCHWj4XV4/oK8etcejEKYUIgNQ73DzzTcrUfF7b731lowcOVLGoZy0QYMGsnfvXnkDbbj4WTLwgw8+qBrmHbg8JEpqhWeAmR8xbIRq56MAY/0E5BzvRWFy5513KuMdPx4nDz78kOyHi3c30qH1Ud7Ji5+loOAzJ74w0XSydS5iOXbguKYXXnhBn8/7Pfnkk8qs1ER8jfOmFuUc+vbtKxtRUsy5xqGqjXN7ERiKUJSUnkQB1To0qHwFxzPHArL6MEBTHXAq8VKcfPQmXEJqaPvaWhQCffjhh3rfu4DOvPSyyyUMZyrGxcfJPpTz3n///dIMgWkKUGr3z9HCjGO5BGc0DsXBrLxm4CwBCuqnQa9jgAzlPF5++eXTPmf3rzL6MZK5yHyc81coAf/iiy/0/s2Rqt6GrrYTJ07U9edYc6EEPgauhPencL4RZ83zugdnSHKN+L1VqF7lHti9tOvM+XCvJ6C5DNeItHQ5gtK0JLg3n332me4H16IGwDz9+vUzQdVCV8mYnpoblmA6TKKpYCBiwlldFxjG5g7mkEIyMC0G7TmvD7EoJD9g9BO9TMh8PQtYknDgAJtRHpw23fSyV4ZnlNKYhlZC6cEUGiQ0/e9oGbA/nh4qieeVqVcHbZZGaLVcCCTrdlR27frscxUy7Z58BGZYiFcAsaGSGZexSjTy6TB+IlyP6V17aDur4b9NMW2TGIP4J/LweNzknybrpj/yyCMyDDBmmmNPPPGEMh8377577pMEdHm5gg0ecVIwNRtdAhIStRQJiUxTs3pNmYB4BonmJTQEIcOmpqcqM1K68ydNcrt+H6BNMoUBCYbMxalTa19zzXUSFRUlkShNfvvtt6Uleq7xO9tR7kzGG4E15b15Pfzow0pM7733f9o7+yAvqyqOP8ZLLAjrBi7Lzo4MQUGoCbmgDIiGkEkxaTKSMSkDFolpIs44lQ32XhM40wROjs2k4hQ5MiQvBQXkVjNOk4zFi8EGAiILLm/LAsNbYt/Pub/z27sPz+9lc7N/vDPMj/39npf73Od+z/mec889Z3Ey4YYJ+ai5vcp9yHXRaItUmroHaboRojk9wv+XLl1qk56JiJbPETT7XLhwoWlmhBhsAvMALelAtnGZNy9MWfX7Z2KM9Pmb2n/eS+8VxnCPdq/tV3HS5do/UVOt2m66Bs8LaADt51T3zefTfuVonKMMSAgbhBl0mnshfH+gjVTOVmA9nAv7AHi0BQsW2HEmJDU2CAzGn/dAPwEtJsaMGTNMAwNAzBTvD+zsKWW/6d+3f7LxlY12zk1izIwNLA8gP6MMTghFGBrzZPbs2cbEeF/0+xMqIc/fCBb6fZ2qIvGuoPgwCvoMe+PaNMyf/x70GvEQDaSML/KuPzdmnHKMXZl86oXndUNspAD1ABAgzxp+SO7oO45YcWj628bkFWWiOS1p/UE54cg8WyG7fL/SGhF++Ka2oB5XfP/pw0e02Uh2iRVKQHtIqIhBUB6J+urUJLtUqaAuU47zaklT8rFtkZbco6U1Mv2QgaZaW3nbRE/Y2+dulbCSwNISX55XeaeW5Dc3TrLjb2v4o/ZfBzvWYrDfIeg9mi4GPRMJYDh4fXJjU0+bNi0PemzUl5XFiAl2uYQRthuTfaHYC5MaEKJh0F40JjPgyTc9MFrPQY9W4bmYINOnT0/GKEkmkxataudKWMAOYAKTte35k9pEhRb8ispiDZZ5xj3NntRgergs18fkeEIOWbSyAd7JUUrYAZZ8y4EYG/de+Xt66N0yVgiXFSodRh8B8/z58/NgZAxVZdkmNX4CtPc9Mts47tdabUHo0TeEJH1Goy9QPrwaFXp0odGsDWMwnh6qJgMgnSG5AEWrc4/BUiY99TyVmp+wNYTwE4owBPT2/jR5nlaVZEAbC23GmP58TzEraFoa7xBtPWfOHOvjJlUWAtDXq54f437oULPMh23Gdmg8P8+NAL9LSVoZa64BS0NYnTxzMpmtPAS8G+bAeJmhPAfHXCB8M4hqWZoeJh1qeilIQZ8HX91qBRhrxo5Jbhbl7Gr7e0N6o0Dr0agENARNhYM25HsMucE4f5MoDmm52Go4UNlZa5RX7+JByuWme506diw5r3RLp463KhZfDhdNiArF00Pbu1G8T2BolZbZo517Tdob4Png6rUT72JpQt+LH1gIHmIcDZ7eij6yJhpYBQJmhRJ5nNX2zk+v+W1SJfsPsFtkopGVMuIo26Zy9v90CaQzAHFNj0MM7Y5mdS2DpmfSoCl4iU1Knniv/BNoq7vEjtwcQis4/YQSY8d9V9ofTecU2yR8DlgO+ru1Vx+t4IwCTUufoMnYvggP+sN32I9MbjQcfYH+PqwsPpgcNqYWa/G23RsgDVOobd7hl/fziOEIjM5wnDl4H2EhgB4AIDD4HtDz3Fcqew5gggJzPhoQ1hCD3jVgGvQ4CaHcPNeiRYuSsYq3wMcA6D6vtGQORoSqswJAD73nXrAPzqdPzkwQtK7pOQ5fCe8GM4Ix4h4wB8DOu7lEKc4ANabWVarB0KJdczgREdqbtrSBHu2MAIr34K9atcpAz7gg1FxbW6CPOZ/bBAOCDSGG+QHbGKlEqMYQc+8/L4CjmVkW6EOKXv6x7GLMOHlT2nn1TTdrzXyUeejRjvyGgOCdW+k4C2Sho12TYweaLEvqOdlfaPjeSgB4tvVEskeJAvZqzZ0ttOe1BbW7BouAmJ7K2Mon7S0VBTgn6XtcJaPPafAAOaGx/TSYA1RzjmyxCB6YxC5FBn5Aaa0+oj3LobXNwDBRYQ5WQ9ZYy0oVxqRA5xSZK1VK1WzbMW1pKQiMICBKobrE7zmNh1aA0jGRofXYYYD5i8qqw4sCQIB+l3YZYuuj7VRgtJ124U6AFSBCzd22YwIyeWLQ87xO7wEQVBzKd0Ce5Rl3zkiWLFliHnvOxVbmusOHD5Md/kMDPSB1VgE9x/RwkwNt85YCdLogpXPDjECwSjHmJwmDFoMes8bPZzIiXPKgz61kcDzAnjlzpjEOnhMmArCWq5yV/4Z3+4DmFLS3HehzfcEUANAIKwC0fv365PcqKPHAA/fnNT+CAJue4/CjoElxDiLszISQF9+fzceB3xDKOB35BJQAnudhvHlf+DHWrl1rvgbAj//hPu1G/BB5GnUcmh5/ybVaUXpUe1Fis8gFn4MeOu8mU9pncrdMWvxE9B3WhgBhZcQFVaHNSyrUEVUwKDF33csfcqZRR21rsloVWbqrSstklWuqVN14aD1LYO7aP2+2s1ZntbW0URTnL6Jyd8iZ10fJCkOkUZgcDNhpgRkNflSJAM9I2lJ04oycOMTRk+SREsfVkmwV2lP8ftGuUCYo8JcmUZ3Nix83ak/RiElarrOgBig6YKdL9ndgIPvkRV2nlNTd5OSZsvKFpDcptXVQALsixyKvftb2xI6IAQDAZAb0SGacMUNloqDN+NsbGgZg9VXetMdVcASqjcZB02MrenPtCxiYQO0Eg5hVDPw0vQd0DvpfKKNrrUpkY29iOyNooMWAA3s2Bj0CA4HE+TjioJWwDBreZjzQX9IkHKCtoN5gebFZc4uKWTAWLhAc9F9WElTTqmpocxyK9AchiLBhYvOJaQHovR/Y6A+pCCrCk/GFDTgDgbGg2fE3QM0Zz2rlzEOYOFtJa3r6h9akAXrvE3+7TY/Qpl/ulEW7+nIj44LQ42+0Oasx2OsIZhx5MDRWamJ6z3feH+7DmK1Q2vBY0zs+AHQMfFgRxzEu6zasS3r3CsuhLoC4Vny8v5eyQY8dzAKZxf/a5gqcYP+WtmyytFkndu9KxispxVDluA9r2kHrh5DVsJ69Wvux+4jOj3vsx2FfsG24cLv9vJx7O5PDKp01YPSopKfWgPOdJOJI1zgjKQozqFJxg77S5taX3D0OykvKenwf2Z4tm7cmV8y9PxmlAhX0OWxcIFFFKCSx+cmfW3nn2o9PSCZq4vcUyEK4cOgTgPfVAV856AjI7eVFzkhsQmw6qCMvieW0rIanHlvbHXm8wGVyUKGBsLGx/QCVgx7PPA07k4mDpr5a+xD8RQMAJnts0wNaFy44lmqqa2yZ6UllHuI4WAgaDHBAg50pIGDcacR1cUTi5Ua7cA62Kd5qB7R/Yvfy3NinseCi31wb02CeymrFoAfYaFBaoyrTwoRorBrgvMIUgbE0afsumh5G5E4wn+inFPfx6Le/ZRqXZUcEE9Qequ3vh+eO6T1CDifbvn37zGnWIge02/UOekwxBDWCB3bE3/4+YRM4N6fePjX4NzQHXpOPCrMJBoEJgWDBoz9r1iyj/4wf7zduDman91lzxU0rlgxpDQ0N7eZcsflaNuiLXeScBrThwYesrjq10a6RlOwhWpO3RUTPD2/7p9nOtysvumnVHAgtnl0XZymv4b6vWt64zdodd/3inyaVJLvMLc0d12D++eGvK+/+VFsCnPTsM+as89rfaGhiCY7KTKgR5X9J9ek/++J6q6sW8nlqFUE2c8OD85Ldzy1PPqpSWmMeUYINZe19NxoarBjoDUhKiT1VRRYBPbTTtGJOWjMR0Pz4AWJHXgxMtAmOKwSDn/eUdkjCMNx774DF1qRP0E8aAocJiNnBd9imUHy85XeqDh3ORDzraCoa12HS43jE8w8VD3HkuRWR3J4A7sF1ocVMej8XAYyWo6HFXdtxPEucCEdvDgLosj1HjvLCcNDmaHrW4C+1ktxtjfMAJXY3NN+XLONjXKghQAGvOyKdZSB86uvrTUDFjjwADhthyY7VD5ZI0er4EHhehIuPB+vyMAKen3GAhQB67vcNJXmJg6Tom3vvEZQs4WV54DmO53fnKKBPN2c9F3zfEXpfFByi2q/KgUEete6iVNeqwAVaH6rRrHpwpDvuIhoyRbnWLGTQNmYQ1SannzQrWn7ZdTckw7Unn9rdCA7SGL9PdImH3i27n1TE05Wt93klZRh4y2dCxhaJDE+2uPXZX1myj3rVpX954WMKoV2gUNwKc8rx20tK9tFVGnGcMuoMUboqa5GJ0dngt4AiTW40EUtu2KfY1rxIgIXW9cay2zZ5cKHXAADQ9+odbMp4ffknSiv+HeV2Z0IDACQ9EV1f07MBWNZ6CSqByrIP42llLXJHHADBFt6s94H2YVIhNPopkw9m0LZt2wxETKZYgyE4EFgIFZx5tXXyhqv9VYke8QdwT6g62tdbTLOZ4DS0JSYNUWZ4mqHdCA3MF6g2TAZ/AsIN86FOApuxgDbjqPLlMQQfWrpxR6MBD8EEvce2xdvuzZfoXMv68hu/I8SOSAn4mjljeettqrQrJhivpS9bpqVAARswc38E1JQpU2ylw1mCjzkMhfcXjxMRdrAtBAKfAwcNtEAaxpHjEG6YJTznuTPnksPHDifLly3Px1zMnTc36VvVNyy/RXQdpoVwZD5B73l+TJlCUXjx3O4UTZ9/0dLKrXKOoZHJjkvtLbKg1qkM8slDR5I3BMg6VaiFTpsCty2Fhttku1Imv66c5QTU4My7dc3vpIVJJRQ86adbWpOV2vhD9Z0WScrBomoO+uDVVHZV1TljWy81zi5XLn7sfoQFzKBZlVKvUI43hAnfB6aR2wjU2WjPXQ9hxeRk4vBSAD9UjkmOB9g1Ey9zw4sbkl9qp+AOmTdMSKgfv+PowmmEswrNgO0MCPl7gEKMmcj4AQj7xL5Fi0A/WcqjYZ/H962qqrIlIe5Doy/QZSYx/UWYoNUAgdNWt835HiD6tVmqgzYDXNbgeV8hlVnYMEXjc82aNTaJAS/OKxq0HbCY515OPDSrg4Pnx/lFXAHP4lQWIYV3msAlJjxr4a7hON6dj27eYFZhdnAvZ0DeJwQbwhDbnPEBMPSHhvnDdRHM+D3WqnYeDIT+8/yYOjhgcSQ+oiIpXINzWY7jXvgkMEVgCJgvfMcYT5wwMfmTagUg0GEnAJ3xQCji52FFADPQ+0RfEDDTpyuRppYdQ268MK6wARgEwUhcB7aF6cCyX6ldlp0CeqPgtgkn2Of827V+g4GNVMnUJb9KGW48Mg7tjT+ATw+UWaHsNBxDbvEV4yckd2z5e9D0AjOsgDVVsobgQ/iDKrmO+dH3k1rZr9aMvrNvOXzigd8pW446cdTQo5opwqdGecYt20+0dslW2kL0qTNkARrsH9puzERCCiOh+RzxsRHmHfYXBFgJQUUT0wj08P+jGXHuAXK0iV8LSs731yhmAU3A5GIycTxAYjL4/fwTrYDNyu8cxz0AcXfVOAcsAA6BQITggP4D8sBljAhZZZJ5bHetyjdjzxP9lbZLfex86Yj1b84F3IS/MskRbE5teV6W2OLnHz263hyN7vwDZEQkAi7W6GEa/pyMBZoeWm0MK+f0Akg806CBg5JuKo7ilJtVC0JifQz49Obf8XyYM7y/9Di64INNsMZO/+kLfeD/ODl9PwSCin4hhLDnYSa8N/rFvUZePdLGmrGhTzSfK/wfpyoMJtb09InrePw/90TQxH6VQvNX6dYz4vQ6PNsJv8UBxonRIq3+2qGwXQOfXlDlsA9rL/sXkiGSXlVKr9VGzS8y7zvJFGnVKjI4NFc9J3QlrJUfbfxXsl2VU9geO2QyzjDzzZtDj/83y4HXqAo05Bg7sWdXUqd48BHKV3/ZuLF5cLXfydS+rx1+7DJP8EnrAtGHPJbI7viLHYBcPtaYfnwhSe7nxtrWaXbWOfG90tMgtgfTtiGTOb1hJ+5r+tx2z5EL3vGxiH9LXyPd56wxiscy/p1rFRun+Pdiz55+xVnjkn5nfgwCH2Ecv4O4j+nz/F7pdxb3r9AzBSd1WD4tqek7B/SpocnHs7QFtgBqKpqSX+2MAlMqVYGTbLpWNlnlr/so15rnCbD9N2butqnkMEA5DzseeU2e40qyyQ6+A8rn94ZspmPbdyY9a/sng1Vkc6goUbWi2Nq3KFQsDhvLimAoE9CFDku/UAdifLznRk+DrxSo/RqFJnwhoMfHlxIMhSakAzML2PGzFTq/kKBx/4dT2FJCqtC9ssay3GfJArT3o5zniccmPS8KveM4P36WwE8rhvy71/zHjIrnQiEheYHg6kzQt3U61qDh/66Rz8pGZfcbMfcHROdO7HlNqZ67Jr1UConlNva8V8hxUqGEgN1yWwg5n6CeU4qeowJsi+y5k6/vVQ5+lbfq0j3praAaYu0RIHXy3EMZbQA6IZjuHWL/gtNd68f2WTzhsyZOORO51ITJAkna/i4F5HIEXDGAFRvLtDYrpd2ynte1XCzcfDz9t0JCK6vfaaHq/U8LqKxrlyMAYq1fTLhkHZclVOLvimn7TqL3qS5kgM3qnXvAS2RTt8qObd6y1RL9H1O+dAphnD7YbFFyJFt8W2C/SOCnGgr5v3HyUaPsEpkH/eTUgiVUyvZyhLcxgnCTPJ23Pr07dD6WvvGESEvlQi+91ATNAk852qzYREyDoZimLaS1ssBWTHum+1Po/FJATY9jRwVPoefJeo/pPpb7LuI+xsKjGHhL0fRy3llW//43oC8m0t/77b0ReG8E/q8j8B8w3vw1UzCKXgAAAABJRU5ErkJggg=="/>
          <p:cNvSpPr>
            <a:spLocks noChangeAspect="1" noChangeArrowheads="1"/>
          </p:cNvSpPr>
          <p:nvPr/>
        </p:nvSpPr>
        <p:spPr bwMode="auto">
          <a:xfrm>
            <a:off x="1259681" y="-263129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zh-CN" altLang="en-US" sz="135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26" name="Picture 2" descr="http://2013.middleware-conference.org/img/bann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38" y="406928"/>
            <a:ext cx="4746965" cy="76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Great Wa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930" y="405619"/>
            <a:ext cx="1404221" cy="77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8498" y="407409"/>
            <a:ext cx="1407591" cy="755269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38" y="3017736"/>
            <a:ext cx="2540010" cy="2540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795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60"/>
    </mc:Choice>
    <mc:Fallback>
      <p:transition spd="slow" advTm="146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8956"/>
          </a:xfrm>
        </p:spPr>
        <p:txBody>
          <a:bodyPr>
            <a:normAutofit/>
          </a:bodyPr>
          <a:lstStyle/>
          <a:p>
            <a:r>
              <a:rPr lang="en-US" altLang="zh-CN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The story is not over yet …</a:t>
            </a:r>
            <a:endParaRPr lang="zh-CN" altLang="en-US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412776"/>
            <a:ext cx="8136904" cy="269857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UDS has two potential shortcomings:</a:t>
            </a:r>
            <a:endParaRPr lang="zh-CN" altLang="en-US" sz="20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灯片编号占位符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13308-F349-4B6D-A68A-DD1791B4A57B}" type="slidenum">
              <a:rPr lang="zh-CN" altLang="en-US" smtClean="0">
                <a:latin typeface="微软雅黑" pitchFamily="34" charset="-122"/>
                <a:ea typeface="微软雅黑" pitchFamily="34" charset="-122"/>
              </a:rPr>
              <a:pPr/>
              <a:t>10</a:t>
            </a:fld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91933"/>
            <a:ext cx="3744416" cy="2089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椭圆 15"/>
          <p:cNvSpPr/>
          <p:nvPr/>
        </p:nvSpPr>
        <p:spPr>
          <a:xfrm>
            <a:off x="467544" y="2348880"/>
            <a:ext cx="936104" cy="118765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椭圆形标注 16"/>
          <p:cNvSpPr/>
          <p:nvPr/>
        </p:nvSpPr>
        <p:spPr>
          <a:xfrm>
            <a:off x="467544" y="4962209"/>
            <a:ext cx="3600400" cy="720080"/>
          </a:xfrm>
          <a:prstGeom prst="wedgeEllipseCallout">
            <a:avLst>
              <a:gd name="adj1" fmla="val -29605"/>
              <a:gd name="adj2" fmla="val -247101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Middlebox costs extra storage space</a:t>
            </a:r>
            <a:endParaRPr lang="zh-CN" altLang="en-US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椭圆形标注 22"/>
          <p:cNvSpPr/>
          <p:nvPr/>
        </p:nvSpPr>
        <p:spPr>
          <a:xfrm>
            <a:off x="4925134" y="3637134"/>
            <a:ext cx="3816424" cy="943993"/>
          </a:xfrm>
          <a:prstGeom prst="wedgeEllipseCallout">
            <a:avLst>
              <a:gd name="adj1" fmla="val -124071"/>
              <a:gd name="adj2" fmla="val -129032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Middleware consumes extra CPU and memory resources</a:t>
            </a:r>
            <a:endParaRPr lang="zh-CN" altLang="en-US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9021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349"/>
    </mc:Choice>
    <mc:Fallback>
      <p:transition spd="slow" advTm="1334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Drawback of Our Research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11</a:t>
            </a:fld>
            <a:endParaRPr lang="zh-CN" altLang="en-US"/>
          </a:p>
        </p:txBody>
      </p:sp>
      <p:sp>
        <p:nvSpPr>
          <p:cNvPr id="16" name="TextBox 6"/>
          <p:cNvSpPr txBox="1"/>
          <p:nvPr/>
        </p:nvSpPr>
        <p:spPr>
          <a:xfrm>
            <a:off x="827584" y="1628800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Black-box measurement </a:t>
            </a:r>
            <a:r>
              <a:rPr lang="en-US" altLang="zh-CN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and </a:t>
            </a:r>
            <a:r>
              <a:rPr lang="en-US" altLang="zh-C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middleware solution </a:t>
            </a:r>
            <a:r>
              <a:rPr lang="en-US" altLang="zh-CN" sz="2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are very insufficient</a:t>
            </a:r>
            <a:endParaRPr lang="en-US" altLang="zh-CN" sz="28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87" y="3501008"/>
            <a:ext cx="3435313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直接连接符 4"/>
          <p:cNvCxnSpPr/>
          <p:nvPr/>
        </p:nvCxnSpPr>
        <p:spPr>
          <a:xfrm>
            <a:off x="755576" y="4581128"/>
            <a:ext cx="4464496" cy="0"/>
          </a:xfrm>
          <a:prstGeom prst="line">
            <a:avLst/>
          </a:prstGeom>
          <a:ln w="3492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292080" y="3316342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What happens after the data packet dives into the cloud?</a:t>
            </a:r>
            <a:endParaRPr lang="zh-CN" altLang="en-US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9"/>
          <p:cNvSpPr txBox="1"/>
          <p:nvPr/>
        </p:nvSpPr>
        <p:spPr>
          <a:xfrm>
            <a:off x="5220072" y="4726885"/>
            <a:ext cx="3600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“Google Drive, SkyDrive and Dropbox do have problems. But have you considered the problems from a system design/tradeoff perspective?”</a:t>
            </a:r>
            <a:endParaRPr lang="zh-CN" altLang="en-US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54574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506"/>
    </mc:Choice>
    <mc:Fallback>
      <p:transition spd="slow" advTm="135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8640960" cy="1143000"/>
          </a:xfrm>
        </p:spPr>
        <p:txBody>
          <a:bodyPr>
            <a:noAutofit/>
          </a:bodyPr>
          <a:lstStyle/>
          <a:p>
            <a:r>
              <a:rPr lang="en-US" altLang="zh-CN" sz="36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So the </a:t>
            </a:r>
            <a:r>
              <a:rPr lang="en-US" altLang="zh-CN" sz="36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T-CloudDisk </a:t>
            </a:r>
            <a:r>
              <a:rPr lang="en-US" altLang="zh-CN" sz="36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project started … </a:t>
            </a:r>
            <a:endParaRPr lang="zh-CN" altLang="en-US" sz="3600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latin typeface="微软雅黑" pitchFamily="34" charset="-122"/>
                <a:ea typeface="微软雅黑" pitchFamily="34" charset="-122"/>
              </a:rPr>
              <a:t>12</a:t>
            </a:fld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内容占位符 2"/>
          <p:cNvSpPr>
            <a:spLocks noGrp="1"/>
          </p:cNvSpPr>
          <p:nvPr>
            <p:ph idx="1"/>
          </p:nvPr>
        </p:nvSpPr>
        <p:spPr>
          <a:xfrm>
            <a:off x="333955" y="1509087"/>
            <a:ext cx="8702541" cy="720079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We are re-developing a 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small-scale 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Dropbox from 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scratch, with </a:t>
            </a:r>
            <a:r>
              <a:rPr lang="en-US" altLang="zh-CN" sz="28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internal UDS implementation</a:t>
            </a:r>
            <a:endParaRPr lang="en-US" altLang="zh-CN" sz="2800" dirty="0" smtClean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1" name="TextBox 6"/>
          <p:cNvSpPr txBox="1"/>
          <p:nvPr/>
        </p:nvSpPr>
        <p:spPr>
          <a:xfrm>
            <a:off x="5383033" y="2516703"/>
            <a:ext cx="36534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altLang="zh-CN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Independent service, not middleware</a:t>
            </a:r>
            <a:endParaRPr lang="en-US" altLang="zh-CN" sz="2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654" y="2759768"/>
            <a:ext cx="4528410" cy="2541440"/>
          </a:xfrm>
          <a:prstGeom prst="rect">
            <a:avLst/>
          </a:prstGeom>
        </p:spPr>
      </p:pic>
      <p:sp>
        <p:nvSpPr>
          <p:cNvPr id="15" name="TextBox 6"/>
          <p:cNvSpPr txBox="1"/>
          <p:nvPr/>
        </p:nvSpPr>
        <p:spPr>
          <a:xfrm>
            <a:off x="5349524" y="3606115"/>
            <a:ext cx="379447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altLang="zh-CN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Tunable back-end cloud </a:t>
            </a:r>
            <a:r>
              <a:rPr lang="en-US" altLang="zh-CN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(S3, </a:t>
            </a:r>
            <a:r>
              <a:rPr lang="en-US" altLang="zh-CN" sz="2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Aliyun</a:t>
            </a:r>
            <a:r>
              <a:rPr lang="en-US" altLang="zh-CN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OSS, </a:t>
            </a:r>
            <a:r>
              <a:rPr lang="en-US" altLang="zh-CN" sz="20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Openstack</a:t>
            </a:r>
            <a:r>
              <a:rPr lang="en-US" altLang="zh-CN" sz="20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 Swift, …)</a:t>
            </a:r>
            <a:endParaRPr lang="en-US" altLang="zh-CN" sz="20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TextBox 6"/>
          <p:cNvSpPr txBox="1"/>
          <p:nvPr/>
        </p:nvSpPr>
        <p:spPr>
          <a:xfrm>
            <a:off x="5349525" y="4981320"/>
            <a:ext cx="3240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en-US" altLang="zh-CN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Flexible batche</a:t>
            </a:r>
            <a:r>
              <a:rPr lang="en-US" altLang="zh-CN" sz="2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d synchronization</a:t>
            </a:r>
            <a:endParaRPr lang="en-US" altLang="zh-CN" sz="24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64556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409"/>
    </mc:Choice>
    <mc:Fallback>
      <p:transition spd="slow" advTm="174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8979"/>
          </a:xfrm>
        </p:spPr>
        <p:txBody>
          <a:bodyPr>
            <a:normAutofit fontScale="90000"/>
          </a:bodyPr>
          <a:lstStyle/>
          <a:p>
            <a:r>
              <a:rPr lang="en-US" altLang="zh-CN" sz="53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  <a:hlinkClick r:id="rId3"/>
              </a:rPr>
              <a:t>http://www.thucloud.com</a:t>
            </a:r>
            <a:r>
              <a:rPr lang="en-US" altLang="zh-CN" sz="53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zh-CN" altLang="en-US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latin typeface="微软雅黑" pitchFamily="34" charset="-122"/>
                <a:ea typeface="微软雅黑" pitchFamily="34" charset="-122"/>
              </a:rPr>
              <a:t>13</a:t>
            </a:fld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664" y="1196752"/>
            <a:ext cx="6103218" cy="1918335"/>
          </a:xfrm>
          <a:prstGeom prst="rect">
            <a:avLst/>
          </a:prstGeom>
        </p:spPr>
      </p:pic>
      <p:pic>
        <p:nvPicPr>
          <p:cNvPr id="27" name="图片 26" descr="C:\Users\Zhenhua Li\Desktop\20131106_15555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797152"/>
            <a:ext cx="1152128" cy="1755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图片 27" descr="C:\Users\Zhenhua Li\Desktop\20131106_16123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797152"/>
            <a:ext cx="1133636" cy="175517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6" t="38660" r="16647" b="41451"/>
          <a:stretch/>
        </p:blipFill>
        <p:spPr>
          <a:xfrm>
            <a:off x="5580112" y="3115087"/>
            <a:ext cx="2212776" cy="57924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4" t="13422" r="9762" b="10520"/>
          <a:stretch/>
        </p:blipFill>
        <p:spPr>
          <a:xfrm>
            <a:off x="323528" y="4365104"/>
            <a:ext cx="1224136" cy="1224136"/>
          </a:xfrm>
          <a:prstGeom prst="rect">
            <a:avLst/>
          </a:prstGeom>
        </p:spPr>
      </p:pic>
      <p:pic>
        <p:nvPicPr>
          <p:cNvPr id="11" name="图片 10" descr="C:\Users\Zhenhua Li\Desktop\20131106_161010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719" y="3498132"/>
            <a:ext cx="3015273" cy="10829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1488" y="4103099"/>
            <a:ext cx="3302920" cy="224150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911497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555"/>
    </mc:Choice>
    <mc:Fallback>
      <p:transition spd="slow" advTm="105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271197" y="747725"/>
            <a:ext cx="4031948" cy="348853"/>
          </a:xfrm>
        </p:spPr>
        <p:txBody>
          <a:bodyPr>
            <a:noAutofit/>
          </a:bodyPr>
          <a:lstStyle/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B</a:t>
            </a:r>
            <a:r>
              <a:rPr lang="en-US" altLang="zh-CN" sz="28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asic 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file operations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671327" y="1241565"/>
            <a:ext cx="1889760" cy="278903"/>
          </a:xfrm>
        </p:spPr>
        <p:txBody>
          <a:bodyPr>
            <a:noAutofit/>
          </a:bodyPr>
          <a:lstStyle/>
          <a:p>
            <a:r>
              <a:rPr lang="en-US" altLang="zh-CN" sz="18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Download </a:t>
            </a:r>
            <a:r>
              <a:rPr lang="en-US" altLang="zh-CN" sz="18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file</a:t>
            </a:r>
            <a:endParaRPr lang="zh-CN" altLang="en-US" sz="18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139" y="1802985"/>
            <a:ext cx="5993102" cy="4067175"/>
          </a:xfrm>
          <a:prstGeom prst="rect">
            <a:avLst/>
          </a:prstGeom>
        </p:spPr>
      </p:pic>
      <p:cxnSp>
        <p:nvCxnSpPr>
          <p:cNvPr id="7" name="直接箭头连接符 6"/>
          <p:cNvCxnSpPr>
            <a:endCxn id="9" idx="0"/>
          </p:cNvCxnSpPr>
          <p:nvPr/>
        </p:nvCxnSpPr>
        <p:spPr>
          <a:xfrm flipH="1">
            <a:off x="983312" y="2616888"/>
            <a:ext cx="947738" cy="8392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副标题 2"/>
          <p:cNvSpPr txBox="1">
            <a:spLocks/>
          </p:cNvSpPr>
          <p:nvPr/>
        </p:nvSpPr>
        <p:spPr>
          <a:xfrm>
            <a:off x="202262" y="3456168"/>
            <a:ext cx="1562100" cy="27890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Upload </a:t>
            </a:r>
            <a:r>
              <a:rPr lang="en-US" altLang="zh-CN" sz="18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file</a:t>
            </a:r>
            <a:endParaRPr lang="zh-CN" altLang="en-US" sz="18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 flipH="1" flipV="1">
            <a:off x="1618588" y="1608317"/>
            <a:ext cx="942975" cy="9144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副标题 2"/>
          <p:cNvSpPr txBox="1">
            <a:spLocks/>
          </p:cNvSpPr>
          <p:nvPr/>
        </p:nvSpPr>
        <p:spPr>
          <a:xfrm>
            <a:off x="6282993" y="1278433"/>
            <a:ext cx="1562100" cy="27890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Delete </a:t>
            </a:r>
            <a:r>
              <a:rPr lang="en-US" altLang="zh-CN" sz="18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file</a:t>
            </a:r>
            <a:endParaRPr lang="zh-CN" altLang="en-US" sz="18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6" name="直接箭头连接符 15"/>
          <p:cNvCxnSpPr>
            <a:endCxn id="14" idx="2"/>
          </p:cNvCxnSpPr>
          <p:nvPr/>
        </p:nvCxnSpPr>
        <p:spPr>
          <a:xfrm flipV="1">
            <a:off x="6109667" y="1557336"/>
            <a:ext cx="954377" cy="9176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副标题 2"/>
          <p:cNvSpPr txBox="1">
            <a:spLocks/>
          </p:cNvSpPr>
          <p:nvPr/>
        </p:nvSpPr>
        <p:spPr>
          <a:xfrm>
            <a:off x="3647413" y="4846818"/>
            <a:ext cx="1562100" cy="278903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Select a file </a:t>
            </a:r>
            <a:endParaRPr lang="zh-CN" altLang="en-US" sz="18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箭头连接符 18"/>
          <p:cNvCxnSpPr/>
          <p:nvPr/>
        </p:nvCxnSpPr>
        <p:spPr>
          <a:xfrm>
            <a:off x="3390238" y="3456167"/>
            <a:ext cx="1038225" cy="1390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6489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991"/>
    </mc:Choice>
    <mc:Fallback>
      <p:transition spd="slow" advClick="0" advTm="1099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60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9" grpId="0"/>
      <p:bldP spid="14" grpId="0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413240" y="792113"/>
            <a:ext cx="3733082" cy="348853"/>
          </a:xfrm>
        </p:spPr>
        <p:txBody>
          <a:bodyPr>
            <a:noAutofit/>
          </a:bodyPr>
          <a:lstStyle/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Traffic Statistics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副标题 2"/>
          <p:cNvSpPr txBox="1">
            <a:spLocks/>
          </p:cNvSpPr>
          <p:nvPr/>
        </p:nvSpPr>
        <p:spPr>
          <a:xfrm>
            <a:off x="2494472" y="4743451"/>
            <a:ext cx="1562100" cy="278903"/>
          </a:xfrm>
          <a:prstGeom prst="rect">
            <a:avLst/>
          </a:prstGeom>
        </p:spPr>
        <p:txBody>
          <a:bodyPr vert="horz" lIns="68580" tIns="34290" rIns="68580" bIns="34290" rtlCol="0">
            <a:normAutofit fontScale="77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selected file </a:t>
            </a:r>
            <a:endParaRPr lang="zh-CN" altLang="en-US" sz="18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直接箭头连接符 18"/>
          <p:cNvCxnSpPr/>
          <p:nvPr/>
        </p:nvCxnSpPr>
        <p:spPr>
          <a:xfrm>
            <a:off x="2237297" y="3352800"/>
            <a:ext cx="1038225" cy="1390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628" y="1620589"/>
            <a:ext cx="5515900" cy="37433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781956" y="4580887"/>
            <a:ext cx="3467819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35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After you upload or download files</a:t>
            </a:r>
            <a:endParaRPr lang="zh-CN" altLang="en-US" sz="135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8" name="直接箭头连接符 17"/>
          <p:cNvCxnSpPr>
            <a:endCxn id="34" idx="2"/>
          </p:cNvCxnSpPr>
          <p:nvPr/>
        </p:nvCxnSpPr>
        <p:spPr>
          <a:xfrm flipV="1">
            <a:off x="6135824" y="3085145"/>
            <a:ext cx="1414649" cy="15125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副标题 2"/>
          <p:cNvSpPr txBox="1">
            <a:spLocks/>
          </p:cNvSpPr>
          <p:nvPr/>
        </p:nvSpPr>
        <p:spPr>
          <a:xfrm>
            <a:off x="7007984" y="3567142"/>
            <a:ext cx="1992892" cy="57401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is the </a:t>
            </a:r>
          </a:p>
          <a:p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Data update size</a:t>
            </a:r>
            <a:endParaRPr lang="zh-CN" altLang="en-US" sz="16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3" name="直接箭头连接符 22"/>
          <p:cNvCxnSpPr>
            <a:endCxn id="22" idx="2"/>
          </p:cNvCxnSpPr>
          <p:nvPr/>
        </p:nvCxnSpPr>
        <p:spPr>
          <a:xfrm flipV="1">
            <a:off x="6146322" y="4141158"/>
            <a:ext cx="1858108" cy="6022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副标题 2"/>
          <p:cNvSpPr txBox="1">
            <a:spLocks/>
          </p:cNvSpPr>
          <p:nvPr/>
        </p:nvSpPr>
        <p:spPr>
          <a:xfrm>
            <a:off x="6632808" y="2511129"/>
            <a:ext cx="1835329" cy="57401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Here is the </a:t>
            </a:r>
          </a:p>
          <a:p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Network traffic </a:t>
            </a:r>
          </a:p>
        </p:txBody>
      </p:sp>
      <p:cxnSp>
        <p:nvCxnSpPr>
          <p:cNvPr id="5" name="直接箭头连接符 4"/>
          <p:cNvCxnSpPr/>
          <p:nvPr/>
        </p:nvCxnSpPr>
        <p:spPr>
          <a:xfrm>
            <a:off x="1687363" y="5322270"/>
            <a:ext cx="636199" cy="3743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副标题 2"/>
          <p:cNvSpPr txBox="1">
            <a:spLocks/>
          </p:cNvSpPr>
          <p:nvPr/>
        </p:nvSpPr>
        <p:spPr>
          <a:xfrm>
            <a:off x="2113405" y="5563580"/>
            <a:ext cx="2801019" cy="367162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is </a:t>
            </a:r>
            <a:r>
              <a:rPr lang="en-US" altLang="zh-CN" sz="18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status bar</a:t>
            </a:r>
            <a:endParaRPr lang="zh-CN" altLang="en-US" sz="1800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5" name="直接箭头连接符 14"/>
          <p:cNvCxnSpPr/>
          <p:nvPr/>
        </p:nvCxnSpPr>
        <p:spPr>
          <a:xfrm>
            <a:off x="6374384" y="5022354"/>
            <a:ext cx="314081" cy="716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副标题 2"/>
          <p:cNvSpPr txBox="1">
            <a:spLocks/>
          </p:cNvSpPr>
          <p:nvPr/>
        </p:nvSpPr>
        <p:spPr>
          <a:xfrm>
            <a:off x="6624857" y="4807042"/>
            <a:ext cx="2073869" cy="57401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this button</a:t>
            </a:r>
          </a:p>
          <a:p>
            <a:r>
              <a:rPr lang="en-US" altLang="zh-CN" sz="1600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 recalculate</a:t>
            </a:r>
          </a:p>
        </p:txBody>
      </p:sp>
    </p:spTree>
    <p:extLst>
      <p:ext uri="{BB962C8B-B14F-4D97-AF65-F5344CB8AC3E}">
        <p14:creationId xmlns:p14="http://schemas.microsoft.com/office/powerpoint/2010/main" val="891199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8072"/>
    </mc:Choice>
    <mc:Fallback>
      <p:transition spd="slow" advClick="0" advTm="1807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8500"/>
                            </p:stCondLst>
                            <p:childTnLst>
                              <p:par>
                                <p:cTn id="36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22" grpId="0"/>
      <p:bldP spid="34" grpId="0"/>
      <p:bldP spid="13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002582" y="739896"/>
            <a:ext cx="4324913" cy="348853"/>
          </a:xfrm>
        </p:spPr>
        <p:txBody>
          <a:bodyPr>
            <a:noAutofit/>
          </a:bodyPr>
          <a:lstStyle/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Batched Sync Buffer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288200" y="1141023"/>
            <a:ext cx="3642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Set the buffer size as 10.29 MB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28" y="1639996"/>
            <a:ext cx="5515900" cy="3743325"/>
          </a:xfrm>
          <a:prstGeom prst="rect">
            <a:avLst/>
          </a:prstGeom>
        </p:spPr>
      </p:pic>
      <p:cxnSp>
        <p:nvCxnSpPr>
          <p:cNvPr id="7" name="直接箭头连接符 6"/>
          <p:cNvCxnSpPr>
            <a:endCxn id="6" idx="2"/>
          </p:cNvCxnSpPr>
          <p:nvPr/>
        </p:nvCxnSpPr>
        <p:spPr>
          <a:xfrm flipV="1">
            <a:off x="5876954" y="1510355"/>
            <a:ext cx="1232614" cy="12684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/>
        </p:nvSpPr>
        <p:spPr>
          <a:xfrm>
            <a:off x="6648876" y="2123610"/>
            <a:ext cx="24951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This switch decides </a:t>
            </a:r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whether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</a:t>
            </a:r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sync buffer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is </a:t>
            </a:r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effective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直接箭头连接符 8"/>
          <p:cNvCxnSpPr>
            <a:endCxn id="8" idx="2"/>
          </p:cNvCxnSpPr>
          <p:nvPr/>
        </p:nvCxnSpPr>
        <p:spPr>
          <a:xfrm flipV="1">
            <a:off x="6193263" y="3046940"/>
            <a:ext cx="1703175" cy="2585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6481101" y="3923686"/>
            <a:ext cx="25436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Press this button to </a:t>
            </a:r>
            <a:r>
              <a:rPr lang="en-US" altLang="zh-CN" b="1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instantly</a:t>
            </a:r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sync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all the files </a:t>
            </a:r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lying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in </a:t>
            </a:r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sync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buffer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5" name="直接箭头连接符 14"/>
          <p:cNvCxnSpPr>
            <a:endCxn id="14" idx="0"/>
          </p:cNvCxnSpPr>
          <p:nvPr/>
        </p:nvCxnSpPr>
        <p:spPr>
          <a:xfrm>
            <a:off x="6193263" y="3665148"/>
            <a:ext cx="1559653" cy="2585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5051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426"/>
    </mc:Choice>
    <mc:Fallback>
      <p:transition spd="slow" advTm="144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8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413239" y="792113"/>
            <a:ext cx="4342667" cy="348853"/>
          </a:xfrm>
        </p:spPr>
        <p:txBody>
          <a:bodyPr>
            <a:noAutofit/>
          </a:bodyPr>
          <a:lstStyle/>
          <a:p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Batched Sync Buffer</a:t>
            </a:r>
            <a:endParaRPr lang="zh-CN" altLang="en-US" sz="28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76726" y="4704631"/>
            <a:ext cx="380305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Upload three </a:t>
            </a:r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files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endParaRPr lang="en-US" altLang="zh-CN" dirty="0" smtClean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total size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 these </a:t>
            </a:r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files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is smaller </a:t>
            </a:r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 10.29MB.</a:t>
            </a:r>
          </a:p>
          <a:p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file name is</a:t>
            </a:r>
            <a:r>
              <a:rPr lang="en-US" altLang="zh-CN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red,</a:t>
            </a:r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which means these files are not really </a:t>
            </a:r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uploaded (i.e., buffered).</a:t>
            </a:r>
            <a:endParaRPr lang="zh-CN" altLang="en-US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726" y="1814333"/>
            <a:ext cx="3803055" cy="2580916"/>
          </a:xfrm>
          <a:prstGeom prst="rect">
            <a:avLst/>
          </a:prstGeom>
        </p:spPr>
      </p:pic>
      <p:cxnSp>
        <p:nvCxnSpPr>
          <p:cNvPr id="8" name="直接箭头连接符 7"/>
          <p:cNvCxnSpPr/>
          <p:nvPr/>
        </p:nvCxnSpPr>
        <p:spPr>
          <a:xfrm flipH="1">
            <a:off x="1837426" y="3555161"/>
            <a:ext cx="6470" cy="11494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768" y="1814333"/>
            <a:ext cx="3803056" cy="2580916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4776993" y="4708944"/>
            <a:ext cx="38030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Then, upload a big file. </a:t>
            </a:r>
            <a:endParaRPr lang="en-US" altLang="zh-CN" dirty="0" smtClean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Now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</a:t>
            </a:r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total size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of these </a:t>
            </a:r>
            <a:r>
              <a:rPr lang="en-US" altLang="zh-CN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files exceeds </a:t>
            </a:r>
            <a:r>
              <a:rPr lang="en-US" altLang="zh-CN" dirty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10.29MB. </a:t>
            </a:r>
            <a:endParaRPr lang="en-US" altLang="zh-CN" dirty="0" smtClean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dirty="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So </a:t>
            </a:r>
            <a:r>
              <a:rPr lang="en-US" altLang="zh-CN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all 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these </a:t>
            </a:r>
            <a:r>
              <a:rPr lang="en-US" altLang="zh-CN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files </a:t>
            </a:r>
            <a:r>
              <a:rPr lang="en-US" altLang="zh-CN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are </a:t>
            </a:r>
            <a:r>
              <a:rPr lang="en-US" altLang="zh-CN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really uploaded to the cloud.</a:t>
            </a:r>
            <a:endParaRPr lang="en-US" altLang="zh-CN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" name="直接箭头连接符 12"/>
          <p:cNvCxnSpPr/>
          <p:nvPr/>
        </p:nvCxnSpPr>
        <p:spPr>
          <a:xfrm flipH="1">
            <a:off x="5723687" y="3031106"/>
            <a:ext cx="2098" cy="1673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3537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921"/>
    </mc:Choice>
    <mc:Fallback>
      <p:transition spd="slow" advTm="269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56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43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3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800"/>
                            </p:stCondLst>
                            <p:childTnLst>
                              <p:par>
                                <p:cTn id="26" presetID="56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6606" y="64033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54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End</a:t>
            </a:r>
            <a:endParaRPr lang="zh-CN" altLang="en-US" sz="54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Picture 1" descr="C:\Users\fantasy080\AppData\Roaming\Tencent\Users\69900639\QQ\WinTemp\RichOle\HO(%9%O%ZE(O9DE2CEXA[8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478" y="2448486"/>
            <a:ext cx="2886075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97255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68"/>
    </mc:Choice>
    <mc:Fallback>
      <p:transition spd="slow" advTm="28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Cloud Storage Service</a:t>
            </a:r>
            <a:endParaRPr lang="zh-CN" altLang="en-US" sz="2800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12777"/>
            <a:ext cx="7571183" cy="720079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Enabled by Cloud Computing &amp; Internet Broadband</a:t>
            </a:r>
          </a:p>
          <a:p>
            <a:pPr>
              <a:buFont typeface="Wingdings" pitchFamily="2" charset="2"/>
              <a:buChar char="q"/>
            </a:pP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Extremely popular in recent years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latin typeface="微软雅黑" pitchFamily="34" charset="-122"/>
                <a:ea typeface="微软雅黑" pitchFamily="34" charset="-122"/>
              </a:rPr>
              <a:t>2</a:t>
            </a:fld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293" b="50727"/>
          <a:stretch/>
        </p:blipFill>
        <p:spPr>
          <a:xfrm>
            <a:off x="755576" y="2592416"/>
            <a:ext cx="792088" cy="1157667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0" r="68694"/>
          <a:stretch/>
        </p:blipFill>
        <p:spPr>
          <a:xfrm>
            <a:off x="4315634" y="2592415"/>
            <a:ext cx="774109" cy="1157667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37" t="-1" r="32574" b="51289"/>
          <a:stretch/>
        </p:blipFill>
        <p:spPr>
          <a:xfrm>
            <a:off x="1907705" y="2592415"/>
            <a:ext cx="866470" cy="1157667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47" b="51066"/>
          <a:stretch/>
        </p:blipFill>
        <p:spPr>
          <a:xfrm>
            <a:off x="3134216" y="2592415"/>
            <a:ext cx="821377" cy="1157667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70" t="50601" b="5386"/>
          <a:stretch/>
        </p:blipFill>
        <p:spPr>
          <a:xfrm>
            <a:off x="5479924" y="2348880"/>
            <a:ext cx="2578600" cy="1590025"/>
          </a:xfrm>
          <a:prstGeom prst="rect">
            <a:avLst/>
          </a:prstGeom>
        </p:spPr>
      </p:pic>
      <p:sp>
        <p:nvSpPr>
          <p:cNvPr id="33" name="TextBox 7"/>
          <p:cNvSpPr txBox="1"/>
          <p:nvPr/>
        </p:nvSpPr>
        <p:spPr>
          <a:xfrm>
            <a:off x="5652120" y="4615968"/>
            <a:ext cx="349187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SkyDrive: 200 M users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Dropbox: 100 M users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Google Drive: numerous …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Apple </a:t>
            </a:r>
            <a:r>
              <a:rPr lang="en-US" altLang="zh-CN" dirty="0" err="1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iCloud</a:t>
            </a:r>
            <a:r>
              <a:rPr lang="en-US" altLang="zh-CN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: countless …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Box.com: 14 M users</a:t>
            </a:r>
            <a:endParaRPr lang="zh-CN" altLang="en-US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1" name="Picture 4" descr="http://img.gawkerassets.com/img/17klu493ps77tjpg/xlarge.jpg"/>
          <p:cNvPicPr>
            <a:picLocks noChangeAspect="1" noChangeArrowheads="1"/>
          </p:cNvPicPr>
          <p:nvPr/>
        </p:nvPicPr>
        <p:blipFill>
          <a:blip r:embed="rId5" cstate="print"/>
          <a:srcRect t="35699" b="37001"/>
          <a:stretch>
            <a:fillRect/>
          </a:stretch>
        </p:blipFill>
        <p:spPr bwMode="auto">
          <a:xfrm>
            <a:off x="582737" y="4594760"/>
            <a:ext cx="5069383" cy="778456"/>
          </a:xfrm>
          <a:prstGeom prst="rect">
            <a:avLst/>
          </a:prstGeom>
          <a:noFill/>
        </p:spPr>
      </p:pic>
      <p:pic>
        <p:nvPicPr>
          <p:cNvPr id="12" name="Picture 1" descr="C:\Users\fantasy080\AppData\Roaming\Tencent\Users\69900639\QQ\WinTemp\RichOle\SF2}DTSYBE(TH3S{Z$I5B`I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542" y="5589239"/>
            <a:ext cx="815234" cy="82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http://d.hiphotos.baidu.com/baike/pic/item/cf1b9d16fdfaaf51b8a2f1028c5494eef11f7acd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73" b="6638"/>
          <a:stretch/>
        </p:blipFill>
        <p:spPr bwMode="auto">
          <a:xfrm>
            <a:off x="843581" y="5626819"/>
            <a:ext cx="737928" cy="729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C:\Users\fantasy080\AppData\Roaming\Tencent\Users\69900639\QQ\WinTemp\RichOle\PZPC56CQ2QRDXN_L4UX]%$T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619" y="5706796"/>
            <a:ext cx="593253" cy="602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5" descr="C:\Users\fantasy080\AppData\Roaming\Tencent\Users\69900639\QQ\WinTemp\RichOle\]3{(D(S_J66RL3)W$`}EOFJ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327" y="5669230"/>
            <a:ext cx="650761" cy="659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7" descr="http://images.liqucn.com/h005/h04/img201203140955020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734" y="5669230"/>
            <a:ext cx="649242" cy="649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47476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498"/>
    </mc:Choice>
    <mc:Fallback>
      <p:transition spd="slow" advTm="949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The Same Target</a:t>
            </a:r>
            <a:endParaRPr lang="zh-CN" altLang="en-US" sz="2800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412777"/>
            <a:ext cx="7571183" cy="963615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Provide Internet users with a convenient &amp; reliable solution to store and share data</a:t>
            </a:r>
          </a:p>
          <a:p>
            <a:pPr>
              <a:buFont typeface="Wingdings" pitchFamily="2" charset="2"/>
              <a:buChar char="q"/>
            </a:pP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</a:rPr>
              <a:t>From anywhere, on any device, at any time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latin typeface="微软雅黑" pitchFamily="34" charset="-122"/>
                <a:ea typeface="微软雅黑" pitchFamily="34" charset="-122"/>
              </a:rPr>
              <a:t>3</a:t>
            </a:fld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57987" y="2819566"/>
            <a:ext cx="4502245" cy="27696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4" descr="http://img1.gtimg.com/digi/pics/hv1/10/95/919/5978221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616" y="3136690"/>
            <a:ext cx="1000404" cy="75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http://img0.pconline.com.cn/pconline/1112/06/2610483_333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65" t="2395" r="32870" b="5235"/>
          <a:stretch/>
        </p:blipFill>
        <p:spPr bwMode="auto">
          <a:xfrm flipH="1">
            <a:off x="3923928" y="5663795"/>
            <a:ext cx="360040" cy="659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0" t="4851" r="30050" b="13250"/>
          <a:stretch/>
        </p:blipFill>
        <p:spPr>
          <a:xfrm>
            <a:off x="1267940" y="4005064"/>
            <a:ext cx="567756" cy="89837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9" t="4184" r="25746" b="4182"/>
          <a:stretch/>
        </p:blipFill>
        <p:spPr>
          <a:xfrm>
            <a:off x="5204034" y="5591787"/>
            <a:ext cx="664110" cy="86154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25" t="21035" r="38975" b="21035"/>
          <a:stretch/>
        </p:blipFill>
        <p:spPr>
          <a:xfrm flipH="1">
            <a:off x="6064402" y="5589240"/>
            <a:ext cx="399572" cy="83244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3723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753"/>
    </mc:Choice>
    <mc:Fallback>
      <p:transition spd="slow" advTm="97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96296E-6 C 0.05087 0.05578 0.10191 0.11203 0.13663 0.14583 C 0.17135 0.1794 0.20798 0.20254 0.20798 0.20277 L 0.20798 0.20254 C 0.20868 0.20277 0.21128 0.20393 0.2118 0.20463 C 0.21267 0.20555 0.21232 0.20625 0.2118 0.2074 " pathEditMode="relative" rAng="0" ptsTypes="AAAAAA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08" y="10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-13394"/>
            <a:ext cx="8229600" cy="969329"/>
          </a:xfrm>
        </p:spPr>
        <p:txBody>
          <a:bodyPr/>
          <a:lstStyle/>
          <a:p>
            <a:r>
              <a:rPr lang="en-US" altLang="zh-CN" sz="36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Dropbox is the Market Leader</a:t>
            </a:r>
            <a:endParaRPr lang="zh-CN" altLang="en-US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1672208"/>
            <a:ext cx="8709680" cy="13247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zh-CN" sz="20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- Over 100 M users who store/update 1 billion files per day!</a:t>
            </a:r>
            <a:endParaRPr lang="en-US" altLang="zh-CN" sz="2000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None/>
            </a:pPr>
            <a:r>
              <a:rPr lang="en-US" altLang="zh-CN" sz="20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- In average, $4.8 revenue per user every year</a:t>
            </a:r>
            <a:endParaRPr lang="en-US" altLang="zh-CN" sz="18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q"/>
            </a:pPr>
            <a:endParaRPr lang="en-US" altLang="zh-CN" sz="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Wingdings" pitchFamily="2" charset="2"/>
              <a:buChar char="q"/>
            </a:pPr>
            <a:r>
              <a:rPr lang="en-US" altLang="zh-CN" sz="2000" b="1" dirty="0" smtClean="0">
                <a:latin typeface="微软雅黑" pitchFamily="34" charset="-122"/>
                <a:ea typeface="微软雅黑" pitchFamily="34" charset="-122"/>
              </a:rPr>
              <a:t>How can Dropbox compete with so many market giants?</a:t>
            </a:r>
          </a:p>
          <a:p>
            <a:pPr marL="0" indent="0">
              <a:buNone/>
            </a:pPr>
            <a:endParaRPr lang="en-US" altLang="zh-CN" sz="1800" dirty="0">
              <a:latin typeface="微软雅黑" pitchFamily="34" charset="-122"/>
              <a:ea typeface="微软雅黑" pitchFamily="34" charset="-122"/>
            </a:endParaRPr>
          </a:p>
          <a:p>
            <a:endParaRPr lang="zh-CN" altLang="en-US" sz="18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4</a:t>
            </a:fld>
            <a:endParaRPr lang="zh-CN" altLang="en-US"/>
          </a:p>
        </p:txBody>
      </p:sp>
      <p:pic>
        <p:nvPicPr>
          <p:cNvPr id="5" name="Picture 4" descr="http://img.gawkerassets.com/img/17klu493ps77tjpg/xlarge.jpg"/>
          <p:cNvPicPr>
            <a:picLocks noChangeAspect="1" noChangeArrowheads="1"/>
          </p:cNvPicPr>
          <p:nvPr/>
        </p:nvPicPr>
        <p:blipFill>
          <a:blip r:embed="rId3" cstate="print"/>
          <a:srcRect t="35699" b="37001"/>
          <a:stretch>
            <a:fillRect/>
          </a:stretch>
        </p:blipFill>
        <p:spPr bwMode="auto">
          <a:xfrm>
            <a:off x="1547664" y="908720"/>
            <a:ext cx="3037742" cy="466477"/>
          </a:xfrm>
          <a:prstGeom prst="rect">
            <a:avLst/>
          </a:prstGeom>
          <a:noFill/>
        </p:spPr>
      </p:pic>
      <p:pic>
        <p:nvPicPr>
          <p:cNvPr id="6" name="Picture 1" descr="C:\Users\fantasy080\AppData\Roaming\Tencent\Users\69900639\QQ\WinTemp\RichOle\SF2}DTSYBE(TH3S{Z$I5B`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97" y="908720"/>
            <a:ext cx="498694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http://d.hiphotos.baidu.com/baike/pic/item/cf1b9d16fdfaaf51b8a2f1028c5494eef11f7acd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573" b="6638"/>
          <a:stretch/>
        </p:blipFill>
        <p:spPr bwMode="auto">
          <a:xfrm>
            <a:off x="4768667" y="946299"/>
            <a:ext cx="451405" cy="44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fantasy080\AppData\Roaming\Tencent\Users\69900639\QQ\WinTemp\RichOle\PZPC56CQ2QRDXN_L4UX]%$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8021" y="985236"/>
            <a:ext cx="362904" cy="36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C:\Users\fantasy080\AppData\Roaming\Tencent\Users\69900639\QQ\WinTemp\RichOle\]3{(D(S_J66RL3)W$`}EOFJ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237" y="988710"/>
            <a:ext cx="398083" cy="40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 descr="http://images.liqucn.com/h005/h04/img20120314095502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102" y="988710"/>
            <a:ext cx="397154" cy="39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椭圆 10"/>
          <p:cNvSpPr/>
          <p:nvPr/>
        </p:nvSpPr>
        <p:spPr>
          <a:xfrm>
            <a:off x="2143798" y="764704"/>
            <a:ext cx="713416" cy="72008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4427984" y="3429000"/>
            <a:ext cx="4059712" cy="3024336"/>
            <a:chOff x="3851920" y="3284984"/>
            <a:chExt cx="3011007" cy="2605489"/>
          </a:xfrm>
        </p:grpSpPr>
        <p:pic>
          <p:nvPicPr>
            <p:cNvPr id="13" name="Picture 2" descr="http://www.techsupportalert.com/files/images/pc_freeware/disk_and_file_utilities/binarypatch.jp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920" y="3284984"/>
              <a:ext cx="3011007" cy="25841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 descr="http://www.itso.so/wp-content/uploads/2011/11/winzip-logo.gif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4822" y="5404419"/>
              <a:ext cx="648072" cy="486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5" name="直接箭头连接符 14"/>
            <p:cNvCxnSpPr/>
            <p:nvPr/>
          </p:nvCxnSpPr>
          <p:spPr>
            <a:xfrm>
              <a:off x="6258858" y="4933010"/>
              <a:ext cx="0" cy="399401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31" y="3429000"/>
            <a:ext cx="3435313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7"/>
          <p:cNvSpPr txBox="1"/>
          <p:nvPr/>
        </p:nvSpPr>
        <p:spPr>
          <a:xfrm>
            <a:off x="6300192" y="2996952"/>
            <a:ext cx="23729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baseline="-2500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Delta sync</a:t>
            </a:r>
          </a:p>
          <a:p>
            <a:pPr algn="ctr"/>
            <a:r>
              <a:rPr lang="en-US" altLang="zh-CN" sz="3200" b="1" baseline="-25000" dirty="0" smtClean="0">
                <a:solidFill>
                  <a:srgbClr val="7030A0"/>
                </a:solidFill>
                <a:latin typeface="微软雅黑" pitchFamily="34" charset="-122"/>
                <a:ea typeface="微软雅黑" pitchFamily="34" charset="-122"/>
              </a:rPr>
              <a:t>+ compression</a:t>
            </a:r>
          </a:p>
          <a:p>
            <a:pPr algn="ctr"/>
            <a:r>
              <a:rPr lang="en-US" altLang="zh-CN" sz="3200" b="1" baseline="-25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= </a:t>
            </a:r>
            <a:r>
              <a:rPr lang="en-US" altLang="zh-CN" sz="3200" b="1" u="sng" baseline="-250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Saving traffic</a:t>
            </a:r>
            <a:endParaRPr lang="zh-CN" altLang="en-US" sz="3200" b="1" u="sng" baseline="-250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9" name="TextBox 7"/>
          <p:cNvSpPr txBox="1"/>
          <p:nvPr/>
        </p:nvSpPr>
        <p:spPr>
          <a:xfrm>
            <a:off x="1118904" y="5488389"/>
            <a:ext cx="2372976" cy="748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aseline="-25000" dirty="0" smtClean="0">
                <a:solidFill>
                  <a:srgbClr val="00B050"/>
                </a:solidFill>
                <a:latin typeface="微软雅黑" pitchFamily="34" charset="-122"/>
                <a:ea typeface="微软雅黑" pitchFamily="34" charset="-122"/>
              </a:rPr>
              <a:t>Easy scalability &amp; high reliability</a:t>
            </a:r>
            <a:endParaRPr lang="zh-CN" altLang="en-US" sz="3200" b="1" baseline="-25000" dirty="0">
              <a:solidFill>
                <a:srgbClr val="00B05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73196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330"/>
    </mc:Choice>
    <mc:Fallback>
      <p:transition spd="slow" advTm="183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67753"/>
            <a:ext cx="8435280" cy="748979"/>
          </a:xfrm>
        </p:spPr>
        <p:txBody>
          <a:bodyPr>
            <a:noAutofit/>
          </a:bodyPr>
          <a:lstStyle/>
          <a:p>
            <a:r>
              <a:rPr lang="en-US" altLang="zh-CN" sz="36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So, I rely on Dropbox more and more</a:t>
            </a:r>
            <a:endParaRPr lang="zh-CN" altLang="en-US" sz="3600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latin typeface="微软雅黑" pitchFamily="34" charset="-122"/>
                <a:ea typeface="微软雅黑" pitchFamily="34" charset="-122"/>
              </a:rPr>
              <a:t>5</a:t>
            </a:fld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内容占位符 2"/>
          <p:cNvSpPr>
            <a:spLocks noGrp="1"/>
          </p:cNvSpPr>
          <p:nvPr>
            <p:ph idx="1"/>
          </p:nvPr>
        </p:nvSpPr>
        <p:spPr>
          <a:xfrm>
            <a:off x="745231" y="1298378"/>
            <a:ext cx="6819133" cy="54644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To do a lot of </a:t>
            </a:r>
            <a:r>
              <a:rPr lang="en-US" altLang="zh-CN" sz="2400" i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advanced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things</a:t>
            </a:r>
          </a:p>
        </p:txBody>
      </p:sp>
      <p:pic>
        <p:nvPicPr>
          <p:cNvPr id="14" name="Picture 4" descr="http://www.the-cloudcomputing.com/image-of/Cloud-Database-cloudcomputingincr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84935" y="4175385"/>
            <a:ext cx="2376264" cy="1710328"/>
          </a:xfrm>
          <a:prstGeom prst="rect">
            <a:avLst/>
          </a:prstGeom>
          <a:noFill/>
        </p:spPr>
      </p:pic>
      <p:sp>
        <p:nvSpPr>
          <p:cNvPr id="15" name="TextBox 9"/>
          <p:cNvSpPr txBox="1"/>
          <p:nvPr/>
        </p:nvSpPr>
        <p:spPr>
          <a:xfrm>
            <a:off x="1406838" y="3484891"/>
            <a:ext cx="3237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Periodical data collecting</a:t>
            </a:r>
            <a:endParaRPr lang="zh-CN" altLang="en-US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TextBox 9"/>
          <p:cNvSpPr txBox="1"/>
          <p:nvPr/>
        </p:nvSpPr>
        <p:spPr>
          <a:xfrm>
            <a:off x="611560" y="584406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Database hosting</a:t>
            </a:r>
            <a:endParaRPr lang="zh-CN" altLang="en-US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TextBox 9"/>
          <p:cNvSpPr txBox="1"/>
          <p:nvPr/>
        </p:nvSpPr>
        <p:spPr>
          <a:xfrm>
            <a:off x="4886777" y="3477090"/>
            <a:ext cx="3861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Collaborative document editing</a:t>
            </a:r>
            <a:endParaRPr lang="zh-CN" altLang="en-US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0" name="TextBox 9"/>
          <p:cNvSpPr txBox="1"/>
          <p:nvPr/>
        </p:nvSpPr>
        <p:spPr>
          <a:xfrm>
            <a:off x="5940152" y="5853354"/>
            <a:ext cx="2304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u="sng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Frequent, short data updates</a:t>
            </a:r>
            <a:r>
              <a:rPr lang="en-US" altLang="zh-CN" sz="20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!</a:t>
            </a:r>
            <a:endParaRPr lang="zh-CN" altLang="en-US" sz="20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189528"/>
            <a:ext cx="1291698" cy="1525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10" descr="http://www.iconpng.com/png/rrze/download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831" y="4305182"/>
            <a:ext cx="1332148" cy="1332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9"/>
          <p:cNvSpPr txBox="1"/>
          <p:nvPr/>
        </p:nvSpPr>
        <p:spPr>
          <a:xfrm>
            <a:off x="3239852" y="5844062"/>
            <a:ext cx="1908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File download</a:t>
            </a:r>
          </a:p>
          <a:p>
            <a:r>
              <a:rPr lang="en-US" altLang="zh-CN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(directly)</a:t>
            </a:r>
            <a:endParaRPr lang="zh-CN" altLang="en-US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919" y="1844824"/>
            <a:ext cx="1421661" cy="148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8" descr="http://www.qcaoyuanjian.cn/_img01/downs/thumb/sy_20110115004811746738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8" t="17015" r="11192"/>
          <a:stretch/>
        </p:blipFill>
        <p:spPr bwMode="auto">
          <a:xfrm>
            <a:off x="5953605" y="1911738"/>
            <a:ext cx="1610760" cy="133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8" descr="http://www2.ece.ohio-state.edu/~ekici/images/mws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02221" y="1915260"/>
            <a:ext cx="2285803" cy="1273798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91657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890"/>
    </mc:Choice>
    <mc:Fallback>
      <p:transition spd="slow" advTm="128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0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51520" y="87733"/>
            <a:ext cx="8640960" cy="748979"/>
          </a:xfrm>
        </p:spPr>
        <p:txBody>
          <a:bodyPr>
            <a:noAutofit/>
          </a:bodyPr>
          <a:lstStyle/>
          <a:p>
            <a:r>
              <a:rPr lang="en-US" altLang="zh-CN" sz="3600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But, this time Dropbox let me down …</a:t>
            </a:r>
            <a:endParaRPr lang="zh-CN" altLang="en-US" sz="3600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>
                <a:latin typeface="微软雅黑" pitchFamily="34" charset="-122"/>
                <a:ea typeface="微软雅黑" pitchFamily="34" charset="-122"/>
              </a:rPr>
              <a:t>6</a:t>
            </a:fld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" name="内容占位符 2"/>
          <p:cNvSpPr>
            <a:spLocks noGrp="1"/>
          </p:cNvSpPr>
          <p:nvPr>
            <p:ph idx="1"/>
          </p:nvPr>
        </p:nvSpPr>
        <p:spPr>
          <a:xfrm>
            <a:off x="745231" y="836712"/>
            <a:ext cx="7643193" cy="54644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For example: periodically collect 1 MB of data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99" y="2775542"/>
            <a:ext cx="1057275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下箭头 26"/>
          <p:cNvSpPr/>
          <p:nvPr/>
        </p:nvSpPr>
        <p:spPr>
          <a:xfrm>
            <a:off x="1331640" y="2051667"/>
            <a:ext cx="87296" cy="648071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TextBox 5"/>
          <p:cNvSpPr txBox="1"/>
          <p:nvPr/>
        </p:nvSpPr>
        <p:spPr>
          <a:xfrm>
            <a:off x="683568" y="2186391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</a:t>
            </a:r>
            <a:r>
              <a:rPr lang="en-US" altLang="zh-CN" dirty="0" smtClean="0"/>
              <a:t> MB</a:t>
            </a:r>
            <a:endParaRPr lang="zh-CN" altLang="en-US" dirty="0"/>
          </a:p>
        </p:txBody>
      </p:sp>
      <p:pic>
        <p:nvPicPr>
          <p:cNvPr id="29" name="图片 28" descr="C:\Users\fantasy080\AppData\Roaming\Tencent\Users\69900639\QQ\WinTemp\RichOle\ZBIZA]_ZE3Y$YP4J2F86A13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13" b="67831"/>
          <a:stretch/>
        </p:blipFill>
        <p:spPr bwMode="auto">
          <a:xfrm>
            <a:off x="2915816" y="1844824"/>
            <a:ext cx="1531954" cy="76443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椭圆 29"/>
          <p:cNvSpPr/>
          <p:nvPr/>
        </p:nvSpPr>
        <p:spPr>
          <a:xfrm>
            <a:off x="2843808" y="3059779"/>
            <a:ext cx="1728192" cy="576064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 smtClean="0">
                <a:solidFill>
                  <a:srgbClr val="0000FF"/>
                </a:solidFill>
              </a:rPr>
              <a:t>Internet</a:t>
            </a:r>
            <a:endParaRPr lang="zh-CN" altLang="en-US" sz="2000" b="1" dirty="0">
              <a:solidFill>
                <a:srgbClr val="0000FF"/>
              </a:solidFill>
            </a:endParaRPr>
          </a:p>
        </p:txBody>
      </p:sp>
      <p:sp>
        <p:nvSpPr>
          <p:cNvPr id="31" name="圆角右箭头 30"/>
          <p:cNvSpPr/>
          <p:nvPr/>
        </p:nvSpPr>
        <p:spPr>
          <a:xfrm rot="16200000" flipV="1">
            <a:off x="2483767" y="2051667"/>
            <a:ext cx="936105" cy="1944216"/>
          </a:xfrm>
          <a:prstGeom prst="bentArrow">
            <a:avLst>
              <a:gd name="adj1" fmla="val 16135"/>
              <a:gd name="adj2" fmla="val 25000"/>
              <a:gd name="adj3" fmla="val 25000"/>
              <a:gd name="adj4" fmla="val 43750"/>
            </a:avLst>
          </a:prstGeom>
          <a:solidFill>
            <a:schemeClr val="bg1">
              <a:lumMod val="50000"/>
              <a:alpha val="77000"/>
            </a:schemeClr>
          </a:solidFill>
          <a:ln>
            <a:solidFill>
              <a:schemeClr val="bg1">
                <a:lumMod val="50000"/>
                <a:alpha val="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2" name="TextBox 10"/>
          <p:cNvSpPr txBox="1"/>
          <p:nvPr/>
        </p:nvSpPr>
        <p:spPr>
          <a:xfrm>
            <a:off x="1973398" y="3482535"/>
            <a:ext cx="1230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</a:rPr>
              <a:t>45 MB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4048" y="1891819"/>
            <a:ext cx="3444543" cy="1960048"/>
          </a:xfrm>
          <a:prstGeom prst="rect">
            <a:avLst/>
          </a:prstGeom>
        </p:spPr>
      </p:pic>
      <p:pic>
        <p:nvPicPr>
          <p:cNvPr id="34" name="Picture 2" descr="http://www.kx086.com/pic/userfiles/image/2011/09/16/201109160351022388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7" b="11595"/>
          <a:stretch/>
        </p:blipFill>
        <p:spPr bwMode="auto">
          <a:xfrm>
            <a:off x="1004203" y="4293096"/>
            <a:ext cx="133977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直接箭头连接符 34"/>
          <p:cNvCxnSpPr/>
          <p:nvPr/>
        </p:nvCxnSpPr>
        <p:spPr>
          <a:xfrm>
            <a:off x="2444363" y="4689140"/>
            <a:ext cx="604867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下箭头 35"/>
          <p:cNvSpPr/>
          <p:nvPr/>
        </p:nvSpPr>
        <p:spPr>
          <a:xfrm>
            <a:off x="2542660" y="4365104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下箭头 36"/>
          <p:cNvSpPr/>
          <p:nvPr/>
        </p:nvSpPr>
        <p:spPr>
          <a:xfrm>
            <a:off x="2660387" y="4365104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下箭头 37"/>
          <p:cNvSpPr/>
          <p:nvPr/>
        </p:nvSpPr>
        <p:spPr>
          <a:xfrm>
            <a:off x="2784973" y="4365104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下箭头 38"/>
          <p:cNvSpPr/>
          <p:nvPr/>
        </p:nvSpPr>
        <p:spPr>
          <a:xfrm>
            <a:off x="2902700" y="4365104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下箭头 39"/>
          <p:cNvSpPr/>
          <p:nvPr/>
        </p:nvSpPr>
        <p:spPr>
          <a:xfrm>
            <a:off x="3020427" y="4365104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下箭头 40"/>
          <p:cNvSpPr/>
          <p:nvPr/>
        </p:nvSpPr>
        <p:spPr>
          <a:xfrm>
            <a:off x="3138154" y="4365104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下箭头 41"/>
          <p:cNvSpPr/>
          <p:nvPr/>
        </p:nvSpPr>
        <p:spPr>
          <a:xfrm>
            <a:off x="3262740" y="4365104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下箭头 42"/>
          <p:cNvSpPr/>
          <p:nvPr/>
        </p:nvSpPr>
        <p:spPr>
          <a:xfrm>
            <a:off x="3380467" y="4365104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下箭头 43"/>
          <p:cNvSpPr/>
          <p:nvPr/>
        </p:nvSpPr>
        <p:spPr>
          <a:xfrm>
            <a:off x="3505053" y="4365104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下箭头 44"/>
          <p:cNvSpPr/>
          <p:nvPr/>
        </p:nvSpPr>
        <p:spPr>
          <a:xfrm>
            <a:off x="3622780" y="4365104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下箭头 45"/>
          <p:cNvSpPr/>
          <p:nvPr/>
        </p:nvSpPr>
        <p:spPr>
          <a:xfrm>
            <a:off x="3747366" y="4365104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下箭头 46"/>
          <p:cNvSpPr/>
          <p:nvPr/>
        </p:nvSpPr>
        <p:spPr>
          <a:xfrm>
            <a:off x="3865093" y="4365104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下箭头 47"/>
          <p:cNvSpPr/>
          <p:nvPr/>
        </p:nvSpPr>
        <p:spPr>
          <a:xfrm>
            <a:off x="3982820" y="4365104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下箭头 48"/>
          <p:cNvSpPr/>
          <p:nvPr/>
        </p:nvSpPr>
        <p:spPr>
          <a:xfrm>
            <a:off x="4100547" y="4365104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下箭头 49"/>
          <p:cNvSpPr/>
          <p:nvPr/>
        </p:nvSpPr>
        <p:spPr>
          <a:xfrm>
            <a:off x="4225133" y="4365104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下箭头 50"/>
          <p:cNvSpPr/>
          <p:nvPr/>
        </p:nvSpPr>
        <p:spPr>
          <a:xfrm>
            <a:off x="4342860" y="4365104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下箭头 51"/>
          <p:cNvSpPr/>
          <p:nvPr/>
        </p:nvSpPr>
        <p:spPr>
          <a:xfrm>
            <a:off x="4486876" y="4365104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下箭头 52"/>
          <p:cNvSpPr/>
          <p:nvPr/>
        </p:nvSpPr>
        <p:spPr>
          <a:xfrm>
            <a:off x="4604603" y="4365104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下箭头 53"/>
          <p:cNvSpPr/>
          <p:nvPr/>
        </p:nvSpPr>
        <p:spPr>
          <a:xfrm>
            <a:off x="4729189" y="4365104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下箭头 54"/>
          <p:cNvSpPr/>
          <p:nvPr/>
        </p:nvSpPr>
        <p:spPr>
          <a:xfrm>
            <a:off x="4846916" y="4365104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下箭头 55"/>
          <p:cNvSpPr/>
          <p:nvPr/>
        </p:nvSpPr>
        <p:spPr>
          <a:xfrm>
            <a:off x="4964643" y="4365104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下箭头 56"/>
          <p:cNvSpPr/>
          <p:nvPr/>
        </p:nvSpPr>
        <p:spPr>
          <a:xfrm>
            <a:off x="5082370" y="4365104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下箭头 57"/>
          <p:cNvSpPr/>
          <p:nvPr/>
        </p:nvSpPr>
        <p:spPr>
          <a:xfrm>
            <a:off x="5206956" y="4365104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下箭头 58"/>
          <p:cNvSpPr/>
          <p:nvPr/>
        </p:nvSpPr>
        <p:spPr>
          <a:xfrm>
            <a:off x="5324683" y="4365104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下箭头 59"/>
          <p:cNvSpPr/>
          <p:nvPr/>
        </p:nvSpPr>
        <p:spPr>
          <a:xfrm>
            <a:off x="5449269" y="4365104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下箭头 60"/>
          <p:cNvSpPr/>
          <p:nvPr/>
        </p:nvSpPr>
        <p:spPr>
          <a:xfrm>
            <a:off x="5566996" y="4365104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下箭头 61"/>
          <p:cNvSpPr/>
          <p:nvPr/>
        </p:nvSpPr>
        <p:spPr>
          <a:xfrm>
            <a:off x="5691582" y="4365104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下箭头 62"/>
          <p:cNvSpPr/>
          <p:nvPr/>
        </p:nvSpPr>
        <p:spPr>
          <a:xfrm>
            <a:off x="5809309" y="4365104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下箭头 63"/>
          <p:cNvSpPr/>
          <p:nvPr/>
        </p:nvSpPr>
        <p:spPr>
          <a:xfrm>
            <a:off x="5927036" y="4365104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5" name="下箭头 64"/>
          <p:cNvSpPr/>
          <p:nvPr/>
        </p:nvSpPr>
        <p:spPr>
          <a:xfrm>
            <a:off x="6044763" y="4365104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下箭头 65"/>
          <p:cNvSpPr/>
          <p:nvPr/>
        </p:nvSpPr>
        <p:spPr>
          <a:xfrm>
            <a:off x="6169349" y="4365104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7" name="下箭头 66"/>
          <p:cNvSpPr/>
          <p:nvPr/>
        </p:nvSpPr>
        <p:spPr>
          <a:xfrm>
            <a:off x="6287076" y="4365104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8" name="下箭头 67"/>
          <p:cNvSpPr/>
          <p:nvPr/>
        </p:nvSpPr>
        <p:spPr>
          <a:xfrm>
            <a:off x="6404803" y="4365104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9" name="下箭头 68"/>
          <p:cNvSpPr/>
          <p:nvPr/>
        </p:nvSpPr>
        <p:spPr>
          <a:xfrm>
            <a:off x="6522530" y="4365104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下箭头 69"/>
          <p:cNvSpPr/>
          <p:nvPr/>
        </p:nvSpPr>
        <p:spPr>
          <a:xfrm>
            <a:off x="6647116" y="4365104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下箭头 70"/>
          <p:cNvSpPr/>
          <p:nvPr/>
        </p:nvSpPr>
        <p:spPr>
          <a:xfrm>
            <a:off x="6764843" y="4365104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2" name="下箭头 71"/>
          <p:cNvSpPr/>
          <p:nvPr/>
        </p:nvSpPr>
        <p:spPr>
          <a:xfrm>
            <a:off x="6882570" y="4365104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下箭头 72"/>
          <p:cNvSpPr/>
          <p:nvPr/>
        </p:nvSpPr>
        <p:spPr>
          <a:xfrm>
            <a:off x="7000297" y="4365104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下箭头 73"/>
          <p:cNvSpPr/>
          <p:nvPr/>
        </p:nvSpPr>
        <p:spPr>
          <a:xfrm>
            <a:off x="7124883" y="4365104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5" name="下箭头 74"/>
          <p:cNvSpPr/>
          <p:nvPr/>
        </p:nvSpPr>
        <p:spPr>
          <a:xfrm>
            <a:off x="7242610" y="4365104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下箭头 75"/>
          <p:cNvSpPr/>
          <p:nvPr/>
        </p:nvSpPr>
        <p:spPr>
          <a:xfrm>
            <a:off x="7367196" y="4365104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下箭头 76"/>
          <p:cNvSpPr/>
          <p:nvPr/>
        </p:nvSpPr>
        <p:spPr>
          <a:xfrm>
            <a:off x="7484923" y="4365104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下箭头 77"/>
          <p:cNvSpPr/>
          <p:nvPr/>
        </p:nvSpPr>
        <p:spPr>
          <a:xfrm>
            <a:off x="7609509" y="4365104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下箭头 78"/>
          <p:cNvSpPr/>
          <p:nvPr/>
        </p:nvSpPr>
        <p:spPr>
          <a:xfrm>
            <a:off x="7727236" y="4365104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0" name="下箭头 79"/>
          <p:cNvSpPr/>
          <p:nvPr/>
        </p:nvSpPr>
        <p:spPr>
          <a:xfrm>
            <a:off x="7844963" y="4365104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下箭头 80"/>
          <p:cNvSpPr/>
          <p:nvPr/>
        </p:nvSpPr>
        <p:spPr>
          <a:xfrm>
            <a:off x="7962690" y="4365104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下箭头 81"/>
          <p:cNvSpPr/>
          <p:nvPr/>
        </p:nvSpPr>
        <p:spPr>
          <a:xfrm>
            <a:off x="8087276" y="4365104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下箭头 82"/>
          <p:cNvSpPr/>
          <p:nvPr/>
        </p:nvSpPr>
        <p:spPr>
          <a:xfrm>
            <a:off x="8205003" y="4365104"/>
            <a:ext cx="45719" cy="216023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4" name="TextBox 55"/>
          <p:cNvSpPr txBox="1"/>
          <p:nvPr/>
        </p:nvSpPr>
        <p:spPr>
          <a:xfrm>
            <a:off x="4028539" y="3923764"/>
            <a:ext cx="3050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Frequent, short data updates</a:t>
            </a:r>
            <a:endParaRPr lang="zh-CN" altLang="en-US" b="1" dirty="0"/>
          </a:p>
        </p:txBody>
      </p:sp>
      <p:sp>
        <p:nvSpPr>
          <p:cNvPr id="85" name="下箭头 84"/>
          <p:cNvSpPr/>
          <p:nvPr/>
        </p:nvSpPr>
        <p:spPr>
          <a:xfrm>
            <a:off x="2717106" y="4797153"/>
            <a:ext cx="113585" cy="864095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下箭头 85"/>
          <p:cNvSpPr/>
          <p:nvPr/>
        </p:nvSpPr>
        <p:spPr>
          <a:xfrm>
            <a:off x="3092435" y="4797152"/>
            <a:ext cx="113585" cy="864095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7" name="下箭头 86"/>
          <p:cNvSpPr/>
          <p:nvPr/>
        </p:nvSpPr>
        <p:spPr>
          <a:xfrm>
            <a:off x="3596491" y="4797153"/>
            <a:ext cx="113585" cy="864095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8" name="下箭头 87"/>
          <p:cNvSpPr/>
          <p:nvPr/>
        </p:nvSpPr>
        <p:spPr>
          <a:xfrm>
            <a:off x="3971820" y="4797152"/>
            <a:ext cx="113585" cy="864095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9" name="下箭头 88"/>
          <p:cNvSpPr/>
          <p:nvPr/>
        </p:nvSpPr>
        <p:spPr>
          <a:xfrm>
            <a:off x="4388432" y="4797153"/>
            <a:ext cx="113585" cy="864095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0" name="下箭头 89"/>
          <p:cNvSpPr/>
          <p:nvPr/>
        </p:nvSpPr>
        <p:spPr>
          <a:xfrm>
            <a:off x="4763761" y="4797152"/>
            <a:ext cx="113585" cy="864095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1" name="下箭头 90"/>
          <p:cNvSpPr/>
          <p:nvPr/>
        </p:nvSpPr>
        <p:spPr>
          <a:xfrm>
            <a:off x="5267817" y="4797153"/>
            <a:ext cx="113585" cy="864095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2" name="下箭头 91"/>
          <p:cNvSpPr/>
          <p:nvPr/>
        </p:nvSpPr>
        <p:spPr>
          <a:xfrm>
            <a:off x="5643146" y="4797152"/>
            <a:ext cx="113585" cy="864095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3" name="下箭头 92"/>
          <p:cNvSpPr/>
          <p:nvPr/>
        </p:nvSpPr>
        <p:spPr>
          <a:xfrm>
            <a:off x="6116771" y="4797153"/>
            <a:ext cx="113585" cy="864095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4" name="下箭头 93"/>
          <p:cNvSpPr/>
          <p:nvPr/>
        </p:nvSpPr>
        <p:spPr>
          <a:xfrm>
            <a:off x="6651258" y="4797152"/>
            <a:ext cx="113585" cy="864095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5" name="下箭头 94"/>
          <p:cNvSpPr/>
          <p:nvPr/>
        </p:nvSpPr>
        <p:spPr>
          <a:xfrm>
            <a:off x="7155314" y="4797153"/>
            <a:ext cx="113585" cy="864095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6" name="下箭头 95"/>
          <p:cNvSpPr/>
          <p:nvPr/>
        </p:nvSpPr>
        <p:spPr>
          <a:xfrm>
            <a:off x="7587362" y="4797152"/>
            <a:ext cx="113585" cy="864095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7" name="下箭头 96"/>
          <p:cNvSpPr/>
          <p:nvPr/>
        </p:nvSpPr>
        <p:spPr>
          <a:xfrm>
            <a:off x="8132995" y="4797152"/>
            <a:ext cx="113585" cy="864095"/>
          </a:xfrm>
          <a:prstGeom prst="down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8" name="TextBox 70"/>
          <p:cNvSpPr txBox="1"/>
          <p:nvPr/>
        </p:nvSpPr>
        <p:spPr>
          <a:xfrm>
            <a:off x="3545628" y="5805264"/>
            <a:ext cx="4083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chemeClr val="bg1">
                    <a:lumMod val="50000"/>
                  </a:schemeClr>
                </a:solidFill>
              </a:rPr>
              <a:t>Network traffic for data synchronization</a:t>
            </a:r>
            <a:endParaRPr lang="zh-CN" alt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9" name="TextBox 71"/>
          <p:cNvSpPr txBox="1"/>
          <p:nvPr/>
        </p:nvSpPr>
        <p:spPr>
          <a:xfrm>
            <a:off x="8565043" y="4499828"/>
            <a:ext cx="6154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time</a:t>
            </a:r>
            <a:endParaRPr lang="zh-CN" altLang="en-US" sz="1400" dirty="0"/>
          </a:p>
        </p:txBody>
      </p:sp>
      <p:sp>
        <p:nvSpPr>
          <p:cNvPr id="100" name="圆角矩形标注 99"/>
          <p:cNvSpPr/>
          <p:nvPr/>
        </p:nvSpPr>
        <p:spPr>
          <a:xfrm>
            <a:off x="107504" y="5301209"/>
            <a:ext cx="2048828" cy="936103"/>
          </a:xfrm>
          <a:prstGeom prst="wedgeRoundRectCallout">
            <a:avLst>
              <a:gd name="adj1" fmla="val 73493"/>
              <a:gd name="adj2" fmla="val -68161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Session maintenance traffic </a:t>
            </a:r>
            <a:r>
              <a:rPr lang="en-US" altLang="zh-CN" sz="1600" dirty="0" smtClean="0">
                <a:solidFill>
                  <a:srgbClr val="FF0000"/>
                </a:solidFill>
              </a:rPr>
              <a:t> </a:t>
            </a:r>
            <a:r>
              <a:rPr lang="en-US" altLang="zh-CN" b="1" i="1" dirty="0" smtClean="0">
                <a:solidFill>
                  <a:srgbClr val="FF0000"/>
                </a:solidFill>
              </a:rPr>
              <a:t>far exceeds </a:t>
            </a:r>
            <a:r>
              <a:rPr lang="en-US" altLang="zh-CN" sz="1600" dirty="0" smtClean="0">
                <a:solidFill>
                  <a:schemeClr val="tx1"/>
                </a:solidFill>
              </a:rPr>
              <a:t>real data update size</a:t>
            </a:r>
            <a:endParaRPr lang="zh-CN" altLang="en-US" sz="1600" dirty="0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43981" y="6207695"/>
            <a:ext cx="4702035" cy="46166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The Traffic Overuse Problem</a:t>
            </a:r>
            <a:endParaRPr lang="zh-CN" altLang="en-US" sz="24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1" name="TextBox 5"/>
          <p:cNvSpPr txBox="1"/>
          <p:nvPr/>
        </p:nvSpPr>
        <p:spPr>
          <a:xfrm>
            <a:off x="2339752" y="1331476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2</a:t>
            </a:r>
            <a:r>
              <a:rPr lang="en-US" altLang="zh-CN" b="1" dirty="0" smtClean="0"/>
              <a:t> MB?</a:t>
            </a:r>
            <a:endParaRPr lang="zh-CN" altLang="en-US" b="1" dirty="0"/>
          </a:p>
        </p:txBody>
      </p:sp>
      <p:sp>
        <p:nvSpPr>
          <p:cNvPr id="102" name="TextBox 5"/>
          <p:cNvSpPr txBox="1"/>
          <p:nvPr/>
        </p:nvSpPr>
        <p:spPr>
          <a:xfrm>
            <a:off x="3923928" y="1340768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/>
              <a:t>5</a:t>
            </a:r>
            <a:r>
              <a:rPr lang="en-US" altLang="zh-CN" b="1" dirty="0" smtClean="0"/>
              <a:t> MB?</a:t>
            </a:r>
            <a:endParaRPr lang="zh-CN" altLang="en-US" b="1" dirty="0"/>
          </a:p>
        </p:txBody>
      </p:sp>
      <p:sp>
        <p:nvSpPr>
          <p:cNvPr id="103" name="TextBox 5"/>
          <p:cNvSpPr txBox="1"/>
          <p:nvPr/>
        </p:nvSpPr>
        <p:spPr>
          <a:xfrm>
            <a:off x="5436095" y="1340768"/>
            <a:ext cx="9687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10 MB?</a:t>
            </a:r>
            <a:endParaRPr lang="zh-CN" altLang="en-US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00676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193"/>
    </mc:Choice>
    <mc:Fallback>
      <p:transition spd="slow" advTm="1819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8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30" grpId="0" animBg="1"/>
      <p:bldP spid="31" grpId="0" animBg="1"/>
      <p:bldP spid="32" grpId="0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/>
      <p:bldP spid="99" grpId="0"/>
      <p:bldP spid="100" grpId="0" animBg="1"/>
      <p:bldP spid="3" grpId="0" animBg="1"/>
      <p:bldP spid="101" grpId="0"/>
      <p:bldP spid="102" grpId="0"/>
      <p:bldP spid="10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Deep Understanding of Dropbox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How does the Dropbox client work?</a:t>
            </a:r>
          </a:p>
          <a:p>
            <a:pPr>
              <a:buFont typeface="Wingdings" pitchFamily="2" charset="2"/>
              <a:buChar char="v"/>
            </a:pPr>
            <a:r>
              <a:rPr lang="en-US" altLang="zh-CN" sz="24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We use </a:t>
            </a:r>
            <a:r>
              <a:rPr lang="en-US" altLang="zh-CN" sz="2400" dirty="0" smtClean="0">
                <a:solidFill>
                  <a:srgbClr val="0000FF"/>
                </a:solidFill>
                <a:ea typeface="微软雅黑" pitchFamily="34" charset="-122"/>
              </a:rPr>
              <a:t>“</a:t>
            </a:r>
            <a:r>
              <a:rPr lang="en-US" altLang="zh-CN" sz="2400" i="1" dirty="0" err="1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strace</a:t>
            </a:r>
            <a:r>
              <a:rPr lang="zh-CN" altLang="en-US" sz="24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400" dirty="0" err="1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dropbox</a:t>
            </a:r>
            <a:r>
              <a:rPr lang="en-US" altLang="zh-CN" sz="2400" dirty="0" smtClean="0">
                <a:solidFill>
                  <a:srgbClr val="0000FF"/>
                </a:solidFill>
                <a:ea typeface="微软雅黑" pitchFamily="34" charset="-122"/>
              </a:rPr>
              <a:t>” </a:t>
            </a:r>
            <a:r>
              <a:rPr lang="en-US" altLang="zh-CN" sz="24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on top of Linux </a:t>
            </a:r>
          </a:p>
          <a:p>
            <a:pPr>
              <a:buFont typeface="Wingdings" pitchFamily="2" charset="2"/>
              <a:buChar char="v"/>
            </a:pPr>
            <a:r>
              <a:rPr lang="en-US" altLang="zh-CN" sz="24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And meanwhile record the communication packets</a:t>
            </a:r>
          </a:p>
          <a:p>
            <a:pPr marL="0" indent="0">
              <a:buNone/>
            </a:pPr>
            <a:r>
              <a:rPr lang="en-US" altLang="zh-CN" sz="24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t</a:t>
            </a:r>
            <a:r>
              <a:rPr lang="en-US" altLang="zh-CN" sz="24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o </a:t>
            </a:r>
            <a:r>
              <a:rPr lang="en-US" altLang="zh-CN" sz="24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figure out the working principle of Dropbox client</a:t>
            </a:r>
            <a:endParaRPr lang="en-US" sz="2400" dirty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7</a:t>
            </a:fld>
            <a:endParaRPr lang="zh-CN" altLang="en-US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4705"/>
          <a:stretch/>
        </p:blipFill>
        <p:spPr bwMode="auto">
          <a:xfrm>
            <a:off x="4427984" y="3872118"/>
            <a:ext cx="4069194" cy="590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3754642"/>
            <a:ext cx="3476432" cy="2698694"/>
          </a:xfrm>
          <a:prstGeom prst="rect">
            <a:avLst/>
          </a:prstGeom>
        </p:spPr>
      </p:pic>
      <p:cxnSp>
        <p:nvCxnSpPr>
          <p:cNvPr id="10" name="曲线连接符 9"/>
          <p:cNvCxnSpPr/>
          <p:nvPr/>
        </p:nvCxnSpPr>
        <p:spPr>
          <a:xfrm rot="5400000" flipH="1" flipV="1">
            <a:off x="3825940" y="4736774"/>
            <a:ext cx="1224136" cy="844048"/>
          </a:xfrm>
          <a:prstGeom prst="curvedConnector3">
            <a:avLst>
              <a:gd name="adj1" fmla="val 46939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曲线连接符 15"/>
          <p:cNvCxnSpPr>
            <a:endCxn id="14" idx="0"/>
          </p:cNvCxnSpPr>
          <p:nvPr/>
        </p:nvCxnSpPr>
        <p:spPr>
          <a:xfrm flipV="1">
            <a:off x="3040014" y="3872118"/>
            <a:ext cx="3422567" cy="746620"/>
          </a:xfrm>
          <a:prstGeom prst="curvedConnector4">
            <a:avLst>
              <a:gd name="adj1" fmla="val 20277"/>
              <a:gd name="adj2" fmla="val 130618"/>
            </a:avLst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椭圆形标注 5"/>
          <p:cNvSpPr/>
          <p:nvPr/>
        </p:nvSpPr>
        <p:spPr>
          <a:xfrm>
            <a:off x="6248292" y="5019379"/>
            <a:ext cx="2644188" cy="720080"/>
          </a:xfrm>
          <a:prstGeom prst="wedgeEllipseCallout">
            <a:avLst>
              <a:gd name="adj1" fmla="val -31968"/>
              <a:gd name="adj2" fmla="val -131564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b="1" dirty="0" smtClean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Traffic &amp; Computation</a:t>
            </a:r>
            <a:endParaRPr lang="zh-CN" altLang="en-US" sz="2000" b="1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8" name="直接箭头连接符 7"/>
          <p:cNvCxnSpPr>
            <a:stCxn id="6" idx="2"/>
          </p:cNvCxnSpPr>
          <p:nvPr/>
        </p:nvCxnSpPr>
        <p:spPr>
          <a:xfrm flipH="1" flipV="1">
            <a:off x="5076058" y="4546731"/>
            <a:ext cx="1172234" cy="832688"/>
          </a:xfrm>
          <a:prstGeom prst="straightConnector1">
            <a:avLst/>
          </a:prstGeom>
          <a:ln w="19050"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913455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974"/>
    </mc:Choice>
    <mc:Fallback>
      <p:transition spd="slow" advTm="159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49" y="258590"/>
            <a:ext cx="8184253" cy="1325563"/>
          </a:xfrm>
        </p:spPr>
        <p:txBody>
          <a:bodyPr>
            <a:normAutofit/>
          </a:bodyPr>
          <a:lstStyle/>
          <a:p>
            <a:r>
              <a:rPr lang="en-US" altLang="zh-CN" sz="3600" dirty="0" smtClean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Working Principle of Dropbox Client</a:t>
            </a:r>
            <a:endParaRPr lang="zh-CN" altLang="en-US" sz="3600" dirty="0">
              <a:solidFill>
                <a:srgbClr val="C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fld id="{0C913308-F349-4B6D-A68A-DD1791B4A57B}" type="slidenum">
              <a:rPr lang="zh-CN" altLang="en-US" smtClean="0"/>
              <a:t>8</a:t>
            </a:fld>
            <a:endParaRPr lang="zh-CN" altLang="en-US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81627"/>
            <a:ext cx="8489375" cy="2179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5" name="圆角矩形标注 74"/>
          <p:cNvSpPr/>
          <p:nvPr/>
        </p:nvSpPr>
        <p:spPr>
          <a:xfrm>
            <a:off x="179513" y="2132856"/>
            <a:ext cx="2376264" cy="1070828"/>
          </a:xfrm>
          <a:prstGeom prst="wedgeRoundRectCallout">
            <a:avLst>
              <a:gd name="adj1" fmla="val 29329"/>
              <a:gd name="adj2" fmla="val 121468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First, Dropbox</a:t>
            </a:r>
            <a:r>
              <a:rPr lang="zh-CN" altLang="en-US" dirty="0" smtClean="0">
                <a:solidFill>
                  <a:schemeClr val="tx1"/>
                </a:solidFill>
              </a:rPr>
              <a:t> </a:t>
            </a:r>
            <a:r>
              <a:rPr lang="en-US" altLang="zh-CN" dirty="0" smtClean="0">
                <a:solidFill>
                  <a:schemeClr val="tx1"/>
                </a:solidFill>
              </a:rPr>
              <a:t>client must </a:t>
            </a:r>
            <a:r>
              <a:rPr lang="en-US" altLang="zh-CN" dirty="0" smtClean="0">
                <a:solidFill>
                  <a:srgbClr val="FF0000"/>
                </a:solidFill>
              </a:rPr>
              <a:t>re-index</a:t>
            </a:r>
            <a:r>
              <a:rPr lang="en-US" altLang="zh-CN" dirty="0" smtClean="0">
                <a:solidFill>
                  <a:schemeClr val="tx1"/>
                </a:solidFill>
              </a:rPr>
              <a:t> the updated file --- </a:t>
            </a:r>
            <a:r>
              <a:rPr lang="en-US" altLang="zh-CN" dirty="0" smtClean="0">
                <a:solidFill>
                  <a:srgbClr val="FF0000"/>
                </a:solidFill>
              </a:rPr>
              <a:t>computation intensive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6" name="圆角矩形标注 75"/>
          <p:cNvSpPr/>
          <p:nvPr/>
        </p:nvSpPr>
        <p:spPr>
          <a:xfrm>
            <a:off x="2834835" y="2132856"/>
            <a:ext cx="2313229" cy="1070828"/>
          </a:xfrm>
          <a:prstGeom prst="wedgeRoundRectCallout">
            <a:avLst>
              <a:gd name="adj1" fmla="val 1119"/>
              <a:gd name="adj2" fmla="val 121251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A file is considered “synchronized” to the cloud only when the cloud returns ACK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78" name="圆角矩形标注 77"/>
          <p:cNvSpPr/>
          <p:nvPr/>
        </p:nvSpPr>
        <p:spPr>
          <a:xfrm>
            <a:off x="3635896" y="5445224"/>
            <a:ext cx="3456384" cy="1152128"/>
          </a:xfrm>
          <a:prstGeom prst="wedgeRoundRectCallout">
            <a:avLst>
              <a:gd name="adj1" fmla="val -67956"/>
              <a:gd name="adj2" fmla="val -55154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Sometimes, when data updates happen even faster than the file re-indexing speed, they are also “batched” for synchronization 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7" name="圆角矩形标注 6"/>
          <p:cNvSpPr/>
          <p:nvPr/>
        </p:nvSpPr>
        <p:spPr>
          <a:xfrm>
            <a:off x="5724128" y="2132633"/>
            <a:ext cx="3240360" cy="1071051"/>
          </a:xfrm>
          <a:prstGeom prst="wedgeRoundRectCallout">
            <a:avLst>
              <a:gd name="adj1" fmla="val -3518"/>
              <a:gd name="adj2" fmla="val 107024"/>
              <a:gd name="adj3" fmla="val 16667"/>
            </a:avLst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>
                <a:solidFill>
                  <a:schemeClr val="tx1"/>
                </a:solidFill>
              </a:rPr>
              <a:t>This is why some data updates are “</a:t>
            </a:r>
            <a:r>
              <a:rPr lang="en-US" altLang="zh-CN" dirty="0" smtClean="0">
                <a:solidFill>
                  <a:srgbClr val="FF0000"/>
                </a:solidFill>
              </a:rPr>
              <a:t>batched</a:t>
            </a:r>
            <a:r>
              <a:rPr lang="en-US" altLang="zh-CN" dirty="0" smtClean="0">
                <a:solidFill>
                  <a:schemeClr val="tx1"/>
                </a:solidFill>
              </a:rPr>
              <a:t>” for synchronization </a:t>
            </a:r>
            <a:r>
              <a:rPr lang="en-US" altLang="zh-CN" dirty="0" smtClean="0">
                <a:solidFill>
                  <a:srgbClr val="FF0000"/>
                </a:solidFill>
              </a:rPr>
              <a:t>unintentionllay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1" name="内容占位符 2"/>
          <p:cNvSpPr>
            <a:spLocks noGrp="1"/>
          </p:cNvSpPr>
          <p:nvPr>
            <p:ph idx="1"/>
          </p:nvPr>
        </p:nvSpPr>
        <p:spPr>
          <a:xfrm>
            <a:off x="467544" y="1412776"/>
            <a:ext cx="8568952" cy="546446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The four basic components of Dropbox client behavior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2212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768"/>
    </mc:Choice>
    <mc:Fallback>
      <p:transition spd="slow" advTm="247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  <p:bldP spid="78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US" altLang="zh-CN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UDS middleware</a:t>
            </a:r>
            <a:endParaRPr lang="zh-CN" altLang="en-US" dirty="0">
              <a:solidFill>
                <a:srgbClr val="C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2276872"/>
            <a:ext cx="8280920" cy="2016224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altLang="zh-CN" sz="2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U</a:t>
            </a:r>
            <a:r>
              <a:rPr lang="en-US" altLang="zh-CN" sz="24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pdate-batched </a:t>
            </a:r>
            <a:r>
              <a:rPr lang="en-US" altLang="zh-CN" sz="2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D</a:t>
            </a:r>
            <a:r>
              <a:rPr lang="en-US" altLang="zh-CN" sz="24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elayed </a:t>
            </a:r>
            <a:r>
              <a:rPr lang="en-US" altLang="zh-CN" sz="24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S</a:t>
            </a:r>
            <a:r>
              <a:rPr lang="en-US" altLang="zh-CN" sz="24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ync</a:t>
            </a:r>
          </a:p>
          <a:p>
            <a:pPr marL="0" indent="0">
              <a:buNone/>
            </a:pPr>
            <a:r>
              <a:rPr lang="en-US" altLang="zh-CN" sz="1900" dirty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9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 - Set a </a:t>
            </a:r>
            <a:r>
              <a:rPr lang="en-US" altLang="zh-CN" sz="1900" b="1" dirty="0" err="1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middlebox</a:t>
            </a:r>
            <a:r>
              <a:rPr lang="en-US" altLang="zh-CN" sz="19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and a </a:t>
            </a:r>
            <a:r>
              <a:rPr lang="en-US" altLang="zh-CN" sz="19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byte counter </a:t>
            </a:r>
            <a:r>
              <a:rPr lang="en-US" altLang="zh-CN" sz="19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for the batched </a:t>
            </a:r>
            <a:r>
              <a:rPr lang="en-US" altLang="zh-CN" sz="19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updates </a:t>
            </a:r>
            <a:endParaRPr lang="en-US" altLang="zh-CN" sz="1900" dirty="0" smtClean="0">
              <a:solidFill>
                <a:srgbClr val="0000FF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None/>
            </a:pPr>
            <a:r>
              <a:rPr lang="en-US" altLang="zh-CN" sz="19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  - Frequent, short updates are batched in a </a:t>
            </a:r>
            <a:r>
              <a:rPr lang="en-US" altLang="zh-CN" sz="1900" b="1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controlled</a:t>
            </a:r>
            <a:r>
              <a:rPr lang="en-US" altLang="zh-CN" sz="1900" dirty="0" smtClean="0">
                <a:solidFill>
                  <a:srgbClr val="0000FF"/>
                </a:solidFill>
                <a:latin typeface="微软雅黑" pitchFamily="34" charset="-122"/>
                <a:ea typeface="微软雅黑" pitchFamily="34" charset="-122"/>
              </a:rPr>
              <a:t> manner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932093"/>
            <a:ext cx="3744416" cy="2089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灯片编号占位符 3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C913308-F349-4B6D-A68A-DD1791B4A57B}" type="slidenum">
              <a:rPr lang="zh-CN" altLang="en-US" smtClean="0">
                <a:latin typeface="微软雅黑" pitchFamily="34" charset="-122"/>
                <a:ea typeface="微软雅黑" pitchFamily="34" charset="-122"/>
              </a:rPr>
              <a:pPr/>
              <a:t>9</a:t>
            </a:fld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2555776" y="3789040"/>
            <a:ext cx="936104" cy="1187650"/>
          </a:xfrm>
          <a:prstGeom prst="ellipse">
            <a:avLst/>
          </a:prstGeom>
          <a:solidFill>
            <a:schemeClr val="bg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7" name="内容占位符 2"/>
          <p:cNvSpPr txBox="1">
            <a:spLocks/>
          </p:cNvSpPr>
          <p:nvPr/>
        </p:nvSpPr>
        <p:spPr>
          <a:xfrm>
            <a:off x="323528" y="1196752"/>
            <a:ext cx="8568952" cy="1008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q"/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Given that batched sync can effectively save traffic …</a:t>
            </a:r>
          </a:p>
          <a:p>
            <a:pPr marL="0" indent="0">
              <a:buNone/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  - Why not 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intentionally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perform batched 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sync?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3534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196"/>
    </mc:Choice>
    <mc:Fallback>
      <p:transition spd="slow" advTm="181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2.6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8|2.1|2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|3.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1.8|2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1.3|2.8|2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1.7|1.3|1.1|1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1.1|0.9|1|4.5|2.8|2.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5|5.3|2|1.2|0.9|1.2|1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5|3.3|3|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4.8|2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|3.4"/>
</p:tagLst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203</TotalTime>
  <Words>717</Words>
  <Application>Microsoft Office PowerPoint</Application>
  <PresentationFormat>全屏显示(4:3)</PresentationFormat>
  <Paragraphs>135</Paragraphs>
  <Slides>18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宋体</vt:lpstr>
      <vt:lpstr>微软雅黑</vt:lpstr>
      <vt:lpstr>Arial</vt:lpstr>
      <vt:lpstr>Calibri</vt:lpstr>
      <vt:lpstr>Calibri Light</vt:lpstr>
      <vt:lpstr>Wingdings</vt:lpstr>
      <vt:lpstr>Office 主题</vt:lpstr>
      <vt:lpstr>T-CloudDisk: A Tunable Cloud Storage Service for Flexible Batched Synchronization</vt:lpstr>
      <vt:lpstr>Cloud Storage Service</vt:lpstr>
      <vt:lpstr>The Same Target</vt:lpstr>
      <vt:lpstr>Dropbox is the Market Leader</vt:lpstr>
      <vt:lpstr>So, I rely on Dropbox more and more</vt:lpstr>
      <vt:lpstr>But, this time Dropbox let me down …</vt:lpstr>
      <vt:lpstr>Deep Understanding of Dropbox</vt:lpstr>
      <vt:lpstr>Working Principle of Dropbox Client</vt:lpstr>
      <vt:lpstr>UDS middleware</vt:lpstr>
      <vt:lpstr>The story is not over yet …</vt:lpstr>
      <vt:lpstr>Drawback of Our Research</vt:lpstr>
      <vt:lpstr>So the T-CloudDisk project started … </vt:lpstr>
      <vt:lpstr>http://www.thucloud.com </vt:lpstr>
      <vt:lpstr>Basic file operations</vt:lpstr>
      <vt:lpstr>Traffic Statistics</vt:lpstr>
      <vt:lpstr>Batched Sync Buffer</vt:lpstr>
      <vt:lpstr>Batched Sync Buffer</vt:lpstr>
      <vt:lpstr>The End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test</dc:creator>
  <cp:lastModifiedBy>Zhenhua Li</cp:lastModifiedBy>
  <cp:revision>42</cp:revision>
  <dcterms:created xsi:type="dcterms:W3CDTF">2013-12-08T14:44:36Z</dcterms:created>
  <dcterms:modified xsi:type="dcterms:W3CDTF">2013-12-10T16:13:17Z</dcterms:modified>
</cp:coreProperties>
</file>